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8"/>
  </p:notesMasterIdLst>
  <p:sldIdLst>
    <p:sldId id="256" r:id="rId5"/>
    <p:sldId id="320" r:id="rId6"/>
    <p:sldId id="379" r:id="rId7"/>
    <p:sldId id="426" r:id="rId8"/>
    <p:sldId id="427" r:id="rId9"/>
    <p:sldId id="428" r:id="rId10"/>
    <p:sldId id="439" r:id="rId11"/>
    <p:sldId id="441" r:id="rId12"/>
    <p:sldId id="440" r:id="rId13"/>
    <p:sldId id="443" r:id="rId14"/>
    <p:sldId id="444" r:id="rId15"/>
    <p:sldId id="424" r:id="rId16"/>
    <p:sldId id="430" r:id="rId17"/>
    <p:sldId id="445" r:id="rId18"/>
    <p:sldId id="429" r:id="rId19"/>
    <p:sldId id="446" r:id="rId20"/>
    <p:sldId id="448" r:id="rId21"/>
    <p:sldId id="447" r:id="rId22"/>
    <p:sldId id="450" r:id="rId23"/>
    <p:sldId id="449" r:id="rId24"/>
    <p:sldId id="422" r:id="rId25"/>
    <p:sldId id="452" r:id="rId26"/>
    <p:sldId id="453" r:id="rId27"/>
    <p:sldId id="455" r:id="rId28"/>
    <p:sldId id="454" r:id="rId29"/>
    <p:sldId id="458" r:id="rId30"/>
    <p:sldId id="479" r:id="rId31"/>
    <p:sldId id="423" r:id="rId32"/>
    <p:sldId id="460" r:id="rId33"/>
    <p:sldId id="459" r:id="rId34"/>
    <p:sldId id="457" r:id="rId35"/>
    <p:sldId id="461" r:id="rId36"/>
    <p:sldId id="462" r:id="rId37"/>
    <p:sldId id="463" r:id="rId38"/>
    <p:sldId id="464" r:id="rId39"/>
    <p:sldId id="465" r:id="rId40"/>
    <p:sldId id="466" r:id="rId41"/>
    <p:sldId id="468" r:id="rId42"/>
    <p:sldId id="467" r:id="rId43"/>
    <p:sldId id="456" r:id="rId44"/>
    <p:sldId id="419" r:id="rId45"/>
    <p:sldId id="420" r:id="rId46"/>
    <p:sldId id="472" r:id="rId47"/>
    <p:sldId id="421" r:id="rId48"/>
    <p:sldId id="473" r:id="rId49"/>
    <p:sldId id="480" r:id="rId50"/>
    <p:sldId id="474" r:id="rId51"/>
    <p:sldId id="477" r:id="rId52"/>
    <p:sldId id="469" r:id="rId53"/>
    <p:sldId id="470" r:id="rId54"/>
    <p:sldId id="471" r:id="rId55"/>
    <p:sldId id="416" r:id="rId56"/>
    <p:sldId id="31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A4F3"/>
    <a:srgbClr val="7889ED"/>
    <a:srgbClr val="E3EFF9"/>
    <a:srgbClr val="22C6CE"/>
    <a:srgbClr val="9AA6F1"/>
    <a:srgbClr val="E30613"/>
    <a:srgbClr val="FFFFFF"/>
    <a:srgbClr val="576BE3"/>
    <a:srgbClr val="9E71AC"/>
    <a:srgbClr val="8446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33" autoAdjust="0"/>
    <p:restoredTop sz="86418"/>
  </p:normalViewPr>
  <p:slideViewPr>
    <p:cSldViewPr snapToGrid="0">
      <p:cViewPr varScale="1">
        <p:scale>
          <a:sx n="54" d="100"/>
          <a:sy n="54" d="100"/>
        </p:scale>
        <p:origin x="824"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pPr/>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pPr/>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pPr/>
              <a:t>1</a:t>
            </a:fld>
            <a:endParaRPr lang="en-US"/>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14</a:t>
            </a:fld>
            <a:endParaRPr lang="en-US"/>
          </a:p>
        </p:txBody>
      </p:sp>
    </p:spTree>
    <p:extLst>
      <p:ext uri="{BB962C8B-B14F-4D97-AF65-F5344CB8AC3E}">
        <p14:creationId xmlns:p14="http://schemas.microsoft.com/office/powerpoint/2010/main" val="112686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15</a:t>
            </a:fld>
            <a:endParaRPr lang="en-US"/>
          </a:p>
        </p:txBody>
      </p:sp>
    </p:spTree>
    <p:extLst>
      <p:ext uri="{BB962C8B-B14F-4D97-AF65-F5344CB8AC3E}">
        <p14:creationId xmlns:p14="http://schemas.microsoft.com/office/powerpoint/2010/main" val="42858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17</a:t>
            </a:fld>
            <a:endParaRPr lang="en-US"/>
          </a:p>
        </p:txBody>
      </p:sp>
    </p:spTree>
    <p:extLst>
      <p:ext uri="{BB962C8B-B14F-4D97-AF65-F5344CB8AC3E}">
        <p14:creationId xmlns:p14="http://schemas.microsoft.com/office/powerpoint/2010/main" val="3894190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18</a:t>
            </a:fld>
            <a:endParaRPr lang="en-US"/>
          </a:p>
        </p:txBody>
      </p:sp>
    </p:spTree>
    <p:extLst>
      <p:ext uri="{BB962C8B-B14F-4D97-AF65-F5344CB8AC3E}">
        <p14:creationId xmlns:p14="http://schemas.microsoft.com/office/powerpoint/2010/main" val="2681013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19</a:t>
            </a:fld>
            <a:endParaRPr lang="en-US"/>
          </a:p>
        </p:txBody>
      </p:sp>
    </p:spTree>
    <p:extLst>
      <p:ext uri="{BB962C8B-B14F-4D97-AF65-F5344CB8AC3E}">
        <p14:creationId xmlns:p14="http://schemas.microsoft.com/office/powerpoint/2010/main" val="23523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20</a:t>
            </a:fld>
            <a:endParaRPr lang="en-US"/>
          </a:p>
        </p:txBody>
      </p:sp>
    </p:spTree>
    <p:extLst>
      <p:ext uri="{BB962C8B-B14F-4D97-AF65-F5344CB8AC3E}">
        <p14:creationId xmlns:p14="http://schemas.microsoft.com/office/powerpoint/2010/main" val="2122610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22</a:t>
            </a:fld>
            <a:endParaRPr lang="en-US"/>
          </a:p>
        </p:txBody>
      </p:sp>
    </p:spTree>
    <p:extLst>
      <p:ext uri="{BB962C8B-B14F-4D97-AF65-F5344CB8AC3E}">
        <p14:creationId xmlns:p14="http://schemas.microsoft.com/office/powerpoint/2010/main" val="2829408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23</a:t>
            </a:fld>
            <a:endParaRPr lang="en-US"/>
          </a:p>
        </p:txBody>
      </p:sp>
    </p:spTree>
    <p:extLst>
      <p:ext uri="{BB962C8B-B14F-4D97-AF65-F5344CB8AC3E}">
        <p14:creationId xmlns:p14="http://schemas.microsoft.com/office/powerpoint/2010/main" val="74184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24</a:t>
            </a:fld>
            <a:endParaRPr lang="en-US"/>
          </a:p>
        </p:txBody>
      </p:sp>
    </p:spTree>
    <p:extLst>
      <p:ext uri="{BB962C8B-B14F-4D97-AF65-F5344CB8AC3E}">
        <p14:creationId xmlns:p14="http://schemas.microsoft.com/office/powerpoint/2010/main" val="4073823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25</a:t>
            </a:fld>
            <a:endParaRPr lang="en-US"/>
          </a:p>
        </p:txBody>
      </p:sp>
    </p:spTree>
    <p:extLst>
      <p:ext uri="{BB962C8B-B14F-4D97-AF65-F5344CB8AC3E}">
        <p14:creationId xmlns:p14="http://schemas.microsoft.com/office/powerpoint/2010/main" val="117760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a:t>
            </a:fld>
            <a:endParaRPr lang="en-US"/>
          </a:p>
        </p:txBody>
      </p:sp>
    </p:spTree>
    <p:extLst>
      <p:ext uri="{BB962C8B-B14F-4D97-AF65-F5344CB8AC3E}">
        <p14:creationId xmlns:p14="http://schemas.microsoft.com/office/powerpoint/2010/main" val="3632679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26</a:t>
            </a:fld>
            <a:endParaRPr lang="en-US"/>
          </a:p>
        </p:txBody>
      </p:sp>
    </p:spTree>
    <p:extLst>
      <p:ext uri="{BB962C8B-B14F-4D97-AF65-F5344CB8AC3E}">
        <p14:creationId xmlns:p14="http://schemas.microsoft.com/office/powerpoint/2010/main" val="2915703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27</a:t>
            </a:fld>
            <a:endParaRPr lang="en-US"/>
          </a:p>
        </p:txBody>
      </p:sp>
    </p:spTree>
    <p:extLst>
      <p:ext uri="{BB962C8B-B14F-4D97-AF65-F5344CB8AC3E}">
        <p14:creationId xmlns:p14="http://schemas.microsoft.com/office/powerpoint/2010/main" val="270024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29</a:t>
            </a:fld>
            <a:endParaRPr lang="en-US"/>
          </a:p>
        </p:txBody>
      </p:sp>
    </p:spTree>
    <p:extLst>
      <p:ext uri="{BB962C8B-B14F-4D97-AF65-F5344CB8AC3E}">
        <p14:creationId xmlns:p14="http://schemas.microsoft.com/office/powerpoint/2010/main" val="768349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30</a:t>
            </a:fld>
            <a:endParaRPr lang="en-US"/>
          </a:p>
        </p:txBody>
      </p:sp>
    </p:spTree>
    <p:extLst>
      <p:ext uri="{BB962C8B-B14F-4D97-AF65-F5344CB8AC3E}">
        <p14:creationId xmlns:p14="http://schemas.microsoft.com/office/powerpoint/2010/main" val="2996268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31</a:t>
            </a:fld>
            <a:endParaRPr lang="en-US"/>
          </a:p>
        </p:txBody>
      </p:sp>
    </p:spTree>
    <p:extLst>
      <p:ext uri="{BB962C8B-B14F-4D97-AF65-F5344CB8AC3E}">
        <p14:creationId xmlns:p14="http://schemas.microsoft.com/office/powerpoint/2010/main" val="2927402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32</a:t>
            </a:fld>
            <a:endParaRPr lang="en-US"/>
          </a:p>
        </p:txBody>
      </p:sp>
    </p:spTree>
    <p:extLst>
      <p:ext uri="{BB962C8B-B14F-4D97-AF65-F5344CB8AC3E}">
        <p14:creationId xmlns:p14="http://schemas.microsoft.com/office/powerpoint/2010/main" val="2659415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33</a:t>
            </a:fld>
            <a:endParaRPr lang="en-US"/>
          </a:p>
        </p:txBody>
      </p:sp>
    </p:spTree>
    <p:extLst>
      <p:ext uri="{BB962C8B-B14F-4D97-AF65-F5344CB8AC3E}">
        <p14:creationId xmlns:p14="http://schemas.microsoft.com/office/powerpoint/2010/main" val="349545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34</a:t>
            </a:fld>
            <a:endParaRPr lang="en-US"/>
          </a:p>
        </p:txBody>
      </p:sp>
    </p:spTree>
    <p:extLst>
      <p:ext uri="{BB962C8B-B14F-4D97-AF65-F5344CB8AC3E}">
        <p14:creationId xmlns:p14="http://schemas.microsoft.com/office/powerpoint/2010/main" val="775264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35</a:t>
            </a:fld>
            <a:endParaRPr lang="en-US"/>
          </a:p>
        </p:txBody>
      </p:sp>
    </p:spTree>
    <p:extLst>
      <p:ext uri="{BB962C8B-B14F-4D97-AF65-F5344CB8AC3E}">
        <p14:creationId xmlns:p14="http://schemas.microsoft.com/office/powerpoint/2010/main" val="3079557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36</a:t>
            </a:fld>
            <a:endParaRPr lang="en-US"/>
          </a:p>
        </p:txBody>
      </p:sp>
    </p:spTree>
    <p:extLst>
      <p:ext uri="{BB962C8B-B14F-4D97-AF65-F5344CB8AC3E}">
        <p14:creationId xmlns:p14="http://schemas.microsoft.com/office/powerpoint/2010/main" val="67764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5</a:t>
            </a:fld>
            <a:endParaRPr lang="en-US"/>
          </a:p>
        </p:txBody>
      </p:sp>
    </p:spTree>
    <p:extLst>
      <p:ext uri="{BB962C8B-B14F-4D97-AF65-F5344CB8AC3E}">
        <p14:creationId xmlns:p14="http://schemas.microsoft.com/office/powerpoint/2010/main" val="275534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37</a:t>
            </a:fld>
            <a:endParaRPr lang="en-US"/>
          </a:p>
        </p:txBody>
      </p:sp>
    </p:spTree>
    <p:extLst>
      <p:ext uri="{BB962C8B-B14F-4D97-AF65-F5344CB8AC3E}">
        <p14:creationId xmlns:p14="http://schemas.microsoft.com/office/powerpoint/2010/main" val="3032100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38</a:t>
            </a:fld>
            <a:endParaRPr lang="en-US"/>
          </a:p>
        </p:txBody>
      </p:sp>
    </p:spTree>
    <p:extLst>
      <p:ext uri="{BB962C8B-B14F-4D97-AF65-F5344CB8AC3E}">
        <p14:creationId xmlns:p14="http://schemas.microsoft.com/office/powerpoint/2010/main" val="161455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39</a:t>
            </a:fld>
            <a:endParaRPr lang="en-US"/>
          </a:p>
        </p:txBody>
      </p:sp>
    </p:spTree>
    <p:extLst>
      <p:ext uri="{BB962C8B-B14F-4D97-AF65-F5344CB8AC3E}">
        <p14:creationId xmlns:p14="http://schemas.microsoft.com/office/powerpoint/2010/main" val="3778641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41</a:t>
            </a:fld>
            <a:endParaRPr lang="en-US"/>
          </a:p>
        </p:txBody>
      </p:sp>
    </p:spTree>
    <p:extLst>
      <p:ext uri="{BB962C8B-B14F-4D97-AF65-F5344CB8AC3E}">
        <p14:creationId xmlns:p14="http://schemas.microsoft.com/office/powerpoint/2010/main" val="3248221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42</a:t>
            </a:fld>
            <a:endParaRPr lang="en-US"/>
          </a:p>
        </p:txBody>
      </p:sp>
    </p:spTree>
    <p:extLst>
      <p:ext uri="{BB962C8B-B14F-4D97-AF65-F5344CB8AC3E}">
        <p14:creationId xmlns:p14="http://schemas.microsoft.com/office/powerpoint/2010/main" val="322671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43</a:t>
            </a:fld>
            <a:endParaRPr lang="en-US"/>
          </a:p>
        </p:txBody>
      </p:sp>
    </p:spTree>
    <p:extLst>
      <p:ext uri="{BB962C8B-B14F-4D97-AF65-F5344CB8AC3E}">
        <p14:creationId xmlns:p14="http://schemas.microsoft.com/office/powerpoint/2010/main" val="1157126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44</a:t>
            </a:fld>
            <a:endParaRPr lang="en-US"/>
          </a:p>
        </p:txBody>
      </p:sp>
    </p:spTree>
    <p:extLst>
      <p:ext uri="{BB962C8B-B14F-4D97-AF65-F5344CB8AC3E}">
        <p14:creationId xmlns:p14="http://schemas.microsoft.com/office/powerpoint/2010/main" val="111278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45</a:t>
            </a:fld>
            <a:endParaRPr lang="en-US"/>
          </a:p>
        </p:txBody>
      </p:sp>
    </p:spTree>
    <p:extLst>
      <p:ext uri="{BB962C8B-B14F-4D97-AF65-F5344CB8AC3E}">
        <p14:creationId xmlns:p14="http://schemas.microsoft.com/office/powerpoint/2010/main" val="4217046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47</a:t>
            </a:fld>
            <a:endParaRPr lang="en-US"/>
          </a:p>
        </p:txBody>
      </p:sp>
    </p:spTree>
    <p:extLst>
      <p:ext uri="{BB962C8B-B14F-4D97-AF65-F5344CB8AC3E}">
        <p14:creationId xmlns:p14="http://schemas.microsoft.com/office/powerpoint/2010/main" val="3921119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48</a:t>
            </a:fld>
            <a:endParaRPr lang="en-US"/>
          </a:p>
        </p:txBody>
      </p:sp>
    </p:spTree>
    <p:extLst>
      <p:ext uri="{BB962C8B-B14F-4D97-AF65-F5344CB8AC3E}">
        <p14:creationId xmlns:p14="http://schemas.microsoft.com/office/powerpoint/2010/main" val="133860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6</a:t>
            </a:fld>
            <a:endParaRPr lang="en-US"/>
          </a:p>
        </p:txBody>
      </p:sp>
    </p:spTree>
    <p:extLst>
      <p:ext uri="{BB962C8B-B14F-4D97-AF65-F5344CB8AC3E}">
        <p14:creationId xmlns:p14="http://schemas.microsoft.com/office/powerpoint/2010/main" val="3545394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52</a:t>
            </a:fld>
            <a:endParaRPr lang="en-US"/>
          </a:p>
        </p:txBody>
      </p:sp>
    </p:spTree>
    <p:extLst>
      <p:ext uri="{BB962C8B-B14F-4D97-AF65-F5344CB8AC3E}">
        <p14:creationId xmlns:p14="http://schemas.microsoft.com/office/powerpoint/2010/main" val="4101159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8</a:t>
            </a:fld>
            <a:endParaRPr lang="en-US"/>
          </a:p>
        </p:txBody>
      </p:sp>
    </p:spTree>
    <p:extLst>
      <p:ext uri="{BB962C8B-B14F-4D97-AF65-F5344CB8AC3E}">
        <p14:creationId xmlns:p14="http://schemas.microsoft.com/office/powerpoint/2010/main" val="2913593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9</a:t>
            </a:fld>
            <a:endParaRPr lang="en-US"/>
          </a:p>
        </p:txBody>
      </p:sp>
    </p:spTree>
    <p:extLst>
      <p:ext uri="{BB962C8B-B14F-4D97-AF65-F5344CB8AC3E}">
        <p14:creationId xmlns:p14="http://schemas.microsoft.com/office/powerpoint/2010/main" val="153909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10</a:t>
            </a:fld>
            <a:endParaRPr lang="en-US"/>
          </a:p>
        </p:txBody>
      </p:sp>
    </p:spTree>
    <p:extLst>
      <p:ext uri="{BB962C8B-B14F-4D97-AF65-F5344CB8AC3E}">
        <p14:creationId xmlns:p14="http://schemas.microsoft.com/office/powerpoint/2010/main" val="73382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11</a:t>
            </a:fld>
            <a:endParaRPr lang="en-US"/>
          </a:p>
        </p:txBody>
      </p:sp>
    </p:spTree>
    <p:extLst>
      <p:ext uri="{BB962C8B-B14F-4D97-AF65-F5344CB8AC3E}">
        <p14:creationId xmlns:p14="http://schemas.microsoft.com/office/powerpoint/2010/main" val="76225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13</a:t>
            </a:fld>
            <a:endParaRPr lang="en-US"/>
          </a:p>
        </p:txBody>
      </p:sp>
    </p:spTree>
    <p:extLst>
      <p:ext uri="{BB962C8B-B14F-4D97-AF65-F5344CB8AC3E}">
        <p14:creationId xmlns:p14="http://schemas.microsoft.com/office/powerpoint/2010/main" val="2464856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5804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3964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pPr/>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 id="2147483719" r:id="rId40"/>
    <p:sldLayoutId id="2147483720" r:id="rId41"/>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nuget.org/packages/Newtonsoft.Json/13.0.2-beta2"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hyperlink" Target="https://www.newtonsoft.com/json" TargetMode="External"/><Relationship Id="rId7" Type="http://schemas.openxmlformats.org/officeDocument/2006/relationships/hyperlink" Target="https://docs.nunit.org/articles/nunit/writing-tests/attributes/testcasesource.html"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www.nuget.org/packages/Newtonsoft.Json/13.0.2-beta2" TargetMode="External"/><Relationship Id="rId5" Type="http://schemas.openxmlformats.org/officeDocument/2006/relationships/hyperlink" Target="https://www.extentreports.com/" TargetMode="External"/><Relationship Id="rId4" Type="http://schemas.openxmlformats.org/officeDocument/2006/relationships/hyperlink" Target="https://github.com/DapperLib/Dappe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a:xfrm>
            <a:off x="1379122" y="1757466"/>
            <a:ext cx="4183478" cy="2627759"/>
          </a:xfrm>
        </p:spPr>
        <p:txBody>
          <a:bodyPr/>
          <a:lstStyle/>
          <a:p>
            <a:r>
              <a:rPr dirty="0"/>
              <a:t>Selenium with </a:t>
            </a:r>
            <a:r>
              <a:rPr dirty="0" err="1"/>
              <a:t>Nunit</a:t>
            </a:r>
            <a:r>
              <a:rPr dirty="0"/>
              <a:t> (cont.)</a:t>
            </a:r>
            <a:endParaRPr lang="en-US" dirty="0"/>
          </a:p>
        </p:txBody>
      </p:sp>
      <p:sp>
        <p:nvSpPr>
          <p:cNvPr id="25" name="Subtitle 24">
            <a:extLst>
              <a:ext uri="{FF2B5EF4-FFF2-40B4-BE49-F238E27FC236}">
                <a16:creationId xmlns:a16="http://schemas.microsoft.com/office/drawing/2014/main" id="{D4AC7860-CC24-494F-A71E-7D5C561C7CEE}"/>
              </a:ext>
            </a:extLst>
          </p:cNvPr>
          <p:cNvSpPr>
            <a:spLocks noGrp="1"/>
          </p:cNvSpPr>
          <p:nvPr>
            <p:ph type="subTitle" idx="1"/>
          </p:nvPr>
        </p:nvSpPr>
        <p:spPr/>
        <p:txBody>
          <a:bodyPr>
            <a:noAutofit/>
          </a:bodyPr>
          <a:lstStyle/>
          <a:p>
            <a:endParaRPr lang="en-US" dirty="0"/>
          </a:p>
          <a:p>
            <a:r>
              <a:rPr lang="en-US" dirty="0"/>
              <a:t>October,  2022</a:t>
            </a:r>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Phung Ngo Viet Tien</a:t>
            </a:r>
          </a:p>
        </p:txBody>
      </p:sp>
      <p:pic>
        <p:nvPicPr>
          <p:cNvPr id="12290" name="Picture 2" descr="N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2723581"/>
            <a:ext cx="43148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Update Page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5" name="Picture 4"/>
          <p:cNvPicPr>
            <a:picLocks noChangeAspect="1"/>
          </p:cNvPicPr>
          <p:nvPr/>
        </p:nvPicPr>
        <p:blipFill>
          <a:blip r:embed="rId3"/>
          <a:stretch>
            <a:fillRect/>
          </a:stretch>
        </p:blipFill>
        <p:spPr>
          <a:xfrm>
            <a:off x="923922" y="667917"/>
            <a:ext cx="9362186" cy="5663981"/>
          </a:xfrm>
          <a:prstGeom prst="rect">
            <a:avLst/>
          </a:prstGeom>
        </p:spPr>
      </p:pic>
    </p:spTree>
    <p:extLst>
      <p:ext uri="{BB962C8B-B14F-4D97-AF65-F5344CB8AC3E}">
        <p14:creationId xmlns:p14="http://schemas.microsoft.com/office/powerpoint/2010/main" val="149761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Result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923922" y="667917"/>
            <a:ext cx="8239125" cy="5543550"/>
          </a:xfrm>
          <a:prstGeom prst="rect">
            <a:avLst/>
          </a:prstGeom>
        </p:spPr>
      </p:pic>
    </p:spTree>
    <p:extLst>
      <p:ext uri="{BB962C8B-B14F-4D97-AF65-F5344CB8AC3E}">
        <p14:creationId xmlns:p14="http://schemas.microsoft.com/office/powerpoint/2010/main" val="279300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7151" y="2612253"/>
            <a:ext cx="10515600" cy="538696"/>
          </a:xfrm>
        </p:spPr>
        <p:txBody>
          <a:bodyPr/>
          <a:lstStyle/>
          <a:p>
            <a:r>
              <a:rPr lang="en-US" sz="7200"/>
              <a:t>Browser Factory</a:t>
            </a:r>
            <a:endParaRPr lang="en-US" sz="7200" dirty="0"/>
          </a:p>
        </p:txBody>
      </p:sp>
    </p:spTree>
    <p:extLst>
      <p:ext uri="{BB962C8B-B14F-4D97-AF65-F5344CB8AC3E}">
        <p14:creationId xmlns:p14="http://schemas.microsoft.com/office/powerpoint/2010/main" val="1320952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Factory Design Pattern</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667917"/>
            <a:ext cx="9820278" cy="923330"/>
          </a:xfrm>
          <a:prstGeom prst="rect">
            <a:avLst/>
          </a:prstGeom>
        </p:spPr>
        <p:txBody>
          <a:bodyPr wrap="square">
            <a:spAutoFit/>
          </a:bodyPr>
          <a:lstStyle/>
          <a:p>
            <a:r>
              <a:rPr lang="en-US" dirty="0"/>
              <a:t>The factory design pattern is used when we have a superclass with multiple sub-classes and based on input, we need to return one of the sub-class. This pattern takes out the responsibility of the instantiation of a class from the client program to the factory class</a:t>
            </a:r>
          </a:p>
        </p:txBody>
      </p:sp>
      <p:sp>
        <p:nvSpPr>
          <p:cNvPr id="6" name="Rectangle 5"/>
          <p:cNvSpPr/>
          <p:nvPr/>
        </p:nvSpPr>
        <p:spPr>
          <a:xfrm>
            <a:off x="923922" y="1591247"/>
            <a:ext cx="9820278" cy="1200329"/>
          </a:xfrm>
          <a:prstGeom prst="rect">
            <a:avLst/>
          </a:prstGeom>
        </p:spPr>
        <p:txBody>
          <a:bodyPr wrap="square">
            <a:spAutoFit/>
          </a:bodyPr>
          <a:lstStyle/>
          <a:p>
            <a:r>
              <a:rPr lang="en-US" dirty="0"/>
              <a:t>A Factory pattern is used to encapsulate the complexity of creating an object. Below are the two important ideas behind Factory pattern:</a:t>
            </a:r>
          </a:p>
          <a:p>
            <a:pPr marL="285750" indent="-285750">
              <a:buFont typeface="Arial" panose="020B0604020202020204" pitchFamily="34" charset="0"/>
              <a:buChar char="•"/>
            </a:pPr>
            <a:r>
              <a:rPr lang="en-US" dirty="0"/>
              <a:t>Hide the logic of initializing an object inside the factory.</a:t>
            </a:r>
          </a:p>
          <a:p>
            <a:pPr marL="285750" indent="-285750">
              <a:buFont typeface="Arial" panose="020B0604020202020204" pitchFamily="34" charset="0"/>
              <a:buChar char="•"/>
            </a:pPr>
            <a:r>
              <a:rPr lang="en-US" dirty="0"/>
              <a:t>Refer to the object using a common interface instead of the concrete class.</a:t>
            </a:r>
          </a:p>
        </p:txBody>
      </p:sp>
    </p:spTree>
    <p:extLst>
      <p:ext uri="{BB962C8B-B14F-4D97-AF65-F5344CB8AC3E}">
        <p14:creationId xmlns:p14="http://schemas.microsoft.com/office/powerpoint/2010/main" val="248346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Implementation of Browser Factory</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923922" y="747251"/>
            <a:ext cx="9565614" cy="5056393"/>
          </a:xfrm>
          <a:prstGeom prst="rect">
            <a:avLst/>
          </a:prstGeom>
        </p:spPr>
      </p:pic>
    </p:spTree>
    <p:extLst>
      <p:ext uri="{BB962C8B-B14F-4D97-AF65-F5344CB8AC3E}">
        <p14:creationId xmlns:p14="http://schemas.microsoft.com/office/powerpoint/2010/main" val="48889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3" name="Picture 2"/>
          <p:cNvPicPr>
            <a:picLocks noChangeAspect="1"/>
          </p:cNvPicPr>
          <p:nvPr/>
        </p:nvPicPr>
        <p:blipFill>
          <a:blip r:embed="rId3"/>
          <a:stretch>
            <a:fillRect/>
          </a:stretch>
        </p:blipFill>
        <p:spPr>
          <a:xfrm>
            <a:off x="923921" y="174060"/>
            <a:ext cx="8089595" cy="3059675"/>
          </a:xfrm>
          <a:prstGeom prst="rect">
            <a:avLst/>
          </a:prstGeom>
        </p:spPr>
      </p:pic>
      <p:sp>
        <p:nvSpPr>
          <p:cNvPr id="5" name="Rectangle 4"/>
          <p:cNvSpPr/>
          <p:nvPr/>
        </p:nvSpPr>
        <p:spPr>
          <a:xfrm>
            <a:off x="3037840" y="1717041"/>
            <a:ext cx="3943984" cy="10261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923921" y="3325175"/>
            <a:ext cx="8199759" cy="3215843"/>
          </a:xfrm>
          <a:prstGeom prst="rect">
            <a:avLst/>
          </a:prstGeom>
        </p:spPr>
      </p:pic>
      <p:cxnSp>
        <p:nvCxnSpPr>
          <p:cNvPr id="7" name="Straight Arrow Connector 6"/>
          <p:cNvCxnSpPr/>
          <p:nvPr/>
        </p:nvCxnSpPr>
        <p:spPr>
          <a:xfrm>
            <a:off x="4561840" y="2720656"/>
            <a:ext cx="40640" cy="193262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82888" y="4653280"/>
            <a:ext cx="4034472" cy="77129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869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7151" y="2612253"/>
            <a:ext cx="10515600" cy="538696"/>
          </a:xfrm>
        </p:spPr>
        <p:txBody>
          <a:bodyPr/>
          <a:lstStyle/>
          <a:p>
            <a:r>
              <a:rPr lang="en-US" sz="7200" dirty="0"/>
              <a:t>Driver Manager</a:t>
            </a:r>
          </a:p>
        </p:txBody>
      </p:sp>
    </p:spTree>
    <p:extLst>
      <p:ext uri="{BB962C8B-B14F-4D97-AF65-F5344CB8AC3E}">
        <p14:creationId xmlns:p14="http://schemas.microsoft.com/office/powerpoint/2010/main" val="10357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Why we use Driver manager ?</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923922" y="671525"/>
            <a:ext cx="10119998" cy="2862322"/>
          </a:xfrm>
          <a:prstGeom prst="rect">
            <a:avLst/>
          </a:prstGeom>
        </p:spPr>
        <p:txBody>
          <a:bodyPr wrap="square">
            <a:spAutoFit/>
          </a:bodyPr>
          <a:lstStyle/>
          <a:p>
            <a:r>
              <a:rPr lang="en-US" dirty="0" err="1"/>
              <a:t>WebDriverManager</a:t>
            </a:r>
            <a:r>
              <a:rPr lang="en-US" dirty="0"/>
              <a:t> in Selenium is a class that allows us to download and set the browser driver binaries.</a:t>
            </a:r>
          </a:p>
          <a:p>
            <a:endParaRPr lang="en-US" dirty="0"/>
          </a:p>
          <a:p>
            <a:r>
              <a:rPr lang="en-US" dirty="0"/>
              <a:t>So a </a:t>
            </a:r>
            <a:r>
              <a:rPr lang="en-US" dirty="0" err="1"/>
              <a:t>WebDriverManager</a:t>
            </a:r>
            <a:r>
              <a:rPr lang="en-US" dirty="0"/>
              <a:t> class in Selenium:</a:t>
            </a:r>
          </a:p>
          <a:p>
            <a:endParaRPr lang="en-US" dirty="0"/>
          </a:p>
          <a:p>
            <a:pPr marL="285750" indent="-285750">
              <a:buClr>
                <a:srgbClr val="FF0000"/>
              </a:buClr>
              <a:buFont typeface="Arial" panose="020B0604020202020204" pitchFamily="34" charset="0"/>
              <a:buChar char="•"/>
            </a:pPr>
            <a:r>
              <a:rPr lang="en-US" dirty="0"/>
              <a:t>automates the management of WebDriver binaries.</a:t>
            </a:r>
          </a:p>
          <a:p>
            <a:pPr marL="285750" indent="-285750">
              <a:buClr>
                <a:srgbClr val="FF0000"/>
              </a:buClr>
              <a:buFont typeface="Arial" panose="020B0604020202020204" pitchFamily="34" charset="0"/>
              <a:buChar char="•"/>
            </a:pPr>
            <a:r>
              <a:rPr lang="en-US" dirty="0"/>
              <a:t>downloads the appropriate driver binaries, if not already present, into the local cache.</a:t>
            </a:r>
          </a:p>
          <a:p>
            <a:pPr marL="285750" indent="-285750">
              <a:buClr>
                <a:srgbClr val="FF0000"/>
              </a:buClr>
              <a:buFont typeface="Arial" panose="020B0604020202020204" pitchFamily="34" charset="0"/>
              <a:buChar char="•"/>
            </a:pPr>
            <a:r>
              <a:rPr lang="en-US" dirty="0"/>
              <a:t>downloads the latest version of the browser binary, unless otherwise specified.</a:t>
            </a:r>
          </a:p>
          <a:p>
            <a:pPr marL="285750" indent="-285750">
              <a:buClr>
                <a:srgbClr val="FF0000"/>
              </a:buClr>
              <a:buFont typeface="Arial" panose="020B0604020202020204" pitchFamily="34" charset="0"/>
              <a:buChar char="•"/>
            </a:pPr>
            <a:r>
              <a:rPr lang="en-US" dirty="0"/>
              <a:t>Eliminates the need to store driver binaries locally. We also need not maintain various versions of the binary driver files for different browsers.</a:t>
            </a:r>
          </a:p>
        </p:txBody>
      </p:sp>
    </p:spTree>
    <p:extLst>
      <p:ext uri="{BB962C8B-B14F-4D97-AF65-F5344CB8AC3E}">
        <p14:creationId xmlns:p14="http://schemas.microsoft.com/office/powerpoint/2010/main" val="424676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Installation of Driver manager</a:t>
            </a:r>
            <a:br>
              <a:rPr lang="en-US" dirty="0"/>
            </a:b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7" name="Picture 6"/>
          <p:cNvPicPr>
            <a:picLocks noChangeAspect="1"/>
          </p:cNvPicPr>
          <p:nvPr/>
        </p:nvPicPr>
        <p:blipFill>
          <a:blip r:embed="rId3"/>
          <a:stretch>
            <a:fillRect/>
          </a:stretch>
        </p:blipFill>
        <p:spPr>
          <a:xfrm>
            <a:off x="923922" y="667917"/>
            <a:ext cx="8543925" cy="2114550"/>
          </a:xfrm>
          <a:prstGeom prst="rect">
            <a:avLst/>
          </a:prstGeom>
        </p:spPr>
      </p:pic>
      <p:pic>
        <p:nvPicPr>
          <p:cNvPr id="10" name="Picture 9"/>
          <p:cNvPicPr>
            <a:picLocks noChangeAspect="1"/>
          </p:cNvPicPr>
          <p:nvPr/>
        </p:nvPicPr>
        <p:blipFill>
          <a:blip r:embed="rId4"/>
          <a:stretch>
            <a:fillRect/>
          </a:stretch>
        </p:blipFill>
        <p:spPr>
          <a:xfrm>
            <a:off x="1056002" y="2782467"/>
            <a:ext cx="8601075" cy="2466975"/>
          </a:xfrm>
          <a:prstGeom prst="rect">
            <a:avLst/>
          </a:prstGeom>
        </p:spPr>
      </p:pic>
    </p:spTree>
    <p:extLst>
      <p:ext uri="{BB962C8B-B14F-4D97-AF65-F5344CB8AC3E}">
        <p14:creationId xmlns:p14="http://schemas.microsoft.com/office/powerpoint/2010/main" val="21220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Usage</a:t>
            </a:r>
            <a:br>
              <a:rPr lang="en-US" dirty="0"/>
            </a:b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7" name="Picture 6"/>
          <p:cNvPicPr>
            <a:picLocks noChangeAspect="1"/>
          </p:cNvPicPr>
          <p:nvPr/>
        </p:nvPicPr>
        <p:blipFill>
          <a:blip r:embed="rId3"/>
          <a:stretch>
            <a:fillRect/>
          </a:stretch>
        </p:blipFill>
        <p:spPr>
          <a:xfrm>
            <a:off x="923922" y="667917"/>
            <a:ext cx="7431723" cy="5542723"/>
          </a:xfrm>
          <a:prstGeom prst="rect">
            <a:avLst/>
          </a:prstGeom>
        </p:spPr>
      </p:pic>
    </p:spTree>
    <p:extLst>
      <p:ext uri="{BB962C8B-B14F-4D97-AF65-F5344CB8AC3E}">
        <p14:creationId xmlns:p14="http://schemas.microsoft.com/office/powerpoint/2010/main" val="2698940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0273" y="374228"/>
            <a:ext cx="10515600" cy="538696"/>
          </a:xfrm>
        </p:spPr>
        <p:txBody>
          <a:bodyPr/>
          <a:lstStyle/>
          <a:p>
            <a:r>
              <a:rPr lang="en-US" dirty="0"/>
              <a:t>Agenda</a:t>
            </a:r>
          </a:p>
        </p:txBody>
      </p:sp>
      <p:sp>
        <p:nvSpPr>
          <p:cNvPr id="4" name="Content Placeholder 3"/>
          <p:cNvSpPr>
            <a:spLocks noGrp="1"/>
          </p:cNvSpPr>
          <p:nvPr>
            <p:ph sz="quarter" idx="10"/>
          </p:nvPr>
        </p:nvSpPr>
        <p:spPr>
          <a:xfrm>
            <a:off x="947188" y="944143"/>
            <a:ext cx="9330288" cy="3913608"/>
          </a:xfrm>
        </p:spPr>
        <p:txBody>
          <a:bodyPr/>
          <a:lstStyle/>
          <a:p>
            <a:pPr>
              <a:lnSpc>
                <a:spcPct val="150000"/>
              </a:lnSpc>
              <a:spcBef>
                <a:spcPts val="200"/>
              </a:spcBef>
            </a:pPr>
            <a:r>
              <a:rPr lang="en-US" sz="2400" dirty="0"/>
              <a:t>1. Optimizing Page Object Model</a:t>
            </a:r>
          </a:p>
          <a:p>
            <a:pPr>
              <a:lnSpc>
                <a:spcPct val="150000"/>
              </a:lnSpc>
              <a:spcBef>
                <a:spcPts val="200"/>
              </a:spcBef>
            </a:pPr>
            <a:r>
              <a:rPr lang="en-US" sz="2400" dirty="0"/>
              <a:t>2. Web Object</a:t>
            </a:r>
          </a:p>
          <a:p>
            <a:pPr>
              <a:lnSpc>
                <a:spcPct val="150000"/>
              </a:lnSpc>
              <a:spcBef>
                <a:spcPts val="200"/>
              </a:spcBef>
            </a:pPr>
            <a:r>
              <a:rPr lang="en-US" sz="2400" dirty="0"/>
              <a:t>3. Browser Factory</a:t>
            </a:r>
          </a:p>
          <a:p>
            <a:pPr>
              <a:lnSpc>
                <a:spcPct val="150000"/>
              </a:lnSpc>
              <a:spcBef>
                <a:spcPts val="200"/>
              </a:spcBef>
            </a:pPr>
            <a:r>
              <a:rPr lang="en-US" sz="2400" dirty="0"/>
              <a:t>4. Driver Manager</a:t>
            </a:r>
          </a:p>
          <a:p>
            <a:pPr>
              <a:lnSpc>
                <a:spcPct val="150000"/>
              </a:lnSpc>
              <a:spcBef>
                <a:spcPts val="200"/>
              </a:spcBef>
            </a:pPr>
            <a:r>
              <a:rPr lang="en-US" sz="2400" dirty="0"/>
              <a:t>5. Manage And Read Configurations</a:t>
            </a:r>
          </a:p>
          <a:p>
            <a:pPr>
              <a:lnSpc>
                <a:spcPct val="150000"/>
              </a:lnSpc>
              <a:spcBef>
                <a:spcPts val="200"/>
              </a:spcBef>
            </a:pPr>
            <a:r>
              <a:rPr lang="en-US" sz="2400" dirty="0"/>
              <a:t>6. Data Driven Testing</a:t>
            </a:r>
          </a:p>
          <a:p>
            <a:pPr>
              <a:lnSpc>
                <a:spcPct val="150000"/>
              </a:lnSpc>
              <a:spcBef>
                <a:spcPts val="200"/>
              </a:spcBef>
            </a:pPr>
            <a:r>
              <a:rPr lang="en-US" sz="2400" dirty="0"/>
              <a:t>7. Extend Report</a:t>
            </a:r>
          </a:p>
          <a:p>
            <a:pPr>
              <a:lnSpc>
                <a:spcPct val="150000"/>
              </a:lnSpc>
              <a:spcBef>
                <a:spcPts val="200"/>
              </a:spcBef>
            </a:pPr>
            <a:r>
              <a:rPr lang="en-US" sz="2400" dirty="0"/>
              <a:t>8. QA</a:t>
            </a:r>
          </a:p>
          <a:p>
            <a:endParaRPr lang="en-US" sz="2400" dirty="0"/>
          </a:p>
          <a:p>
            <a:endParaRPr lang="en-US" sz="2400" dirty="0"/>
          </a:p>
        </p:txBody>
      </p:sp>
    </p:spTree>
    <p:extLst>
      <p:ext uri="{BB962C8B-B14F-4D97-AF65-F5344CB8AC3E}">
        <p14:creationId xmlns:p14="http://schemas.microsoft.com/office/powerpoint/2010/main" val="561009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Implementation of Driver manager</a:t>
            </a:r>
            <a:br>
              <a:rPr lang="en-US" dirty="0"/>
            </a:b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5" name="Picture 4"/>
          <p:cNvPicPr>
            <a:picLocks noChangeAspect="1"/>
          </p:cNvPicPr>
          <p:nvPr/>
        </p:nvPicPr>
        <p:blipFill>
          <a:blip r:embed="rId3"/>
          <a:stretch>
            <a:fillRect/>
          </a:stretch>
        </p:blipFill>
        <p:spPr>
          <a:xfrm>
            <a:off x="923922" y="667917"/>
            <a:ext cx="7296052" cy="5151724"/>
          </a:xfrm>
          <a:prstGeom prst="rect">
            <a:avLst/>
          </a:prstGeom>
        </p:spPr>
      </p:pic>
      <p:sp>
        <p:nvSpPr>
          <p:cNvPr id="6" name="Rectangle 5"/>
          <p:cNvSpPr/>
          <p:nvPr/>
        </p:nvSpPr>
        <p:spPr>
          <a:xfrm>
            <a:off x="2042160" y="2020587"/>
            <a:ext cx="3596640" cy="255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42160" y="3243778"/>
            <a:ext cx="3464560" cy="17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42160" y="4216400"/>
            <a:ext cx="3667760" cy="2545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39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73751" y="2478903"/>
            <a:ext cx="10515600" cy="538696"/>
          </a:xfrm>
        </p:spPr>
        <p:txBody>
          <a:bodyPr/>
          <a:lstStyle/>
          <a:p>
            <a:r>
              <a:rPr lang="en-US" sz="7200" dirty="0"/>
              <a:t>Manage And Read Configurations</a:t>
            </a:r>
            <a:br>
              <a:rPr lang="en-US" sz="7200" dirty="0"/>
            </a:br>
            <a:endParaRPr lang="en-US" sz="7200" dirty="0"/>
          </a:p>
        </p:txBody>
      </p:sp>
    </p:spTree>
    <p:extLst>
      <p:ext uri="{BB962C8B-B14F-4D97-AF65-F5344CB8AC3E}">
        <p14:creationId xmlns:p14="http://schemas.microsoft.com/office/powerpoint/2010/main" val="68963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Context</a:t>
            </a:r>
            <a:br>
              <a:rPr lang="en-US" dirty="0"/>
            </a:b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790574" y="731619"/>
            <a:ext cx="10487025" cy="923330"/>
          </a:xfrm>
          <a:prstGeom prst="rect">
            <a:avLst/>
          </a:prstGeom>
        </p:spPr>
        <p:txBody>
          <a:bodyPr wrap="square">
            <a:spAutoFit/>
          </a:bodyPr>
          <a:lstStyle/>
          <a:p>
            <a:r>
              <a:rPr lang="en-US" dirty="0"/>
              <a:t>We always use </a:t>
            </a:r>
            <a:r>
              <a:rPr lang="en-US" dirty="0" err="1"/>
              <a:t>Urls</a:t>
            </a:r>
            <a:r>
              <a:rPr lang="en-US" dirty="0"/>
              <a:t>, DB Connection String &amp; Folder paths,… in any automation project. But when we design Frameworks, we should set the these data for once and use it many time. Whenever there is a situation to change in configurations just need to change the main configuration at one place.</a:t>
            </a:r>
          </a:p>
        </p:txBody>
      </p:sp>
    </p:spTree>
    <p:extLst>
      <p:ext uri="{BB962C8B-B14F-4D97-AF65-F5344CB8AC3E}">
        <p14:creationId xmlns:p14="http://schemas.microsoft.com/office/powerpoint/2010/main" val="2398442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err="1"/>
              <a:t>appsettings.json</a:t>
            </a:r>
            <a:br>
              <a:rPr lang="en-US" dirty="0"/>
            </a:b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5" name="Picture 4"/>
          <p:cNvPicPr>
            <a:picLocks noChangeAspect="1"/>
          </p:cNvPicPr>
          <p:nvPr/>
        </p:nvPicPr>
        <p:blipFill>
          <a:blip r:embed="rId3"/>
          <a:stretch>
            <a:fillRect/>
          </a:stretch>
        </p:blipFill>
        <p:spPr>
          <a:xfrm>
            <a:off x="2714376" y="1332333"/>
            <a:ext cx="7410450" cy="4857750"/>
          </a:xfrm>
          <a:prstGeom prst="rect">
            <a:avLst/>
          </a:prstGeom>
        </p:spPr>
      </p:pic>
    </p:spTree>
    <p:extLst>
      <p:ext uri="{BB962C8B-B14F-4D97-AF65-F5344CB8AC3E}">
        <p14:creationId xmlns:p14="http://schemas.microsoft.com/office/powerpoint/2010/main" val="1535459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Copy </a:t>
            </a:r>
            <a:r>
              <a:rPr lang="en-US" dirty="0" err="1"/>
              <a:t>appsettings.json</a:t>
            </a:r>
            <a:r>
              <a:rPr lang="en-US" dirty="0"/>
              <a:t> file to Output Directory</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2750003" y="1450954"/>
            <a:ext cx="5676900" cy="1724025"/>
          </a:xfrm>
          <a:prstGeom prst="rect">
            <a:avLst/>
          </a:prstGeom>
        </p:spPr>
      </p:pic>
    </p:spTree>
    <p:extLst>
      <p:ext uri="{BB962C8B-B14F-4D97-AF65-F5344CB8AC3E}">
        <p14:creationId xmlns:p14="http://schemas.microsoft.com/office/powerpoint/2010/main" val="207301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Create function to read and get value from </a:t>
            </a:r>
            <a:r>
              <a:rPr lang="en-US" dirty="0" err="1"/>
              <a:t>appsettings</a:t>
            </a:r>
            <a:r>
              <a:rPr lang="en-US" dirty="0"/>
              <a:t> file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923922" y="1206613"/>
            <a:ext cx="7477125" cy="5162550"/>
          </a:xfrm>
          <a:prstGeom prst="rect">
            <a:avLst/>
          </a:prstGeom>
        </p:spPr>
      </p:pic>
    </p:spTree>
    <p:extLst>
      <p:ext uri="{BB962C8B-B14F-4D97-AF65-F5344CB8AC3E}">
        <p14:creationId xmlns:p14="http://schemas.microsoft.com/office/powerpoint/2010/main" val="1674509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Read Configuration file before all test runs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5" name="Picture 4"/>
          <p:cNvPicPr>
            <a:picLocks noChangeAspect="1"/>
          </p:cNvPicPr>
          <p:nvPr/>
        </p:nvPicPr>
        <p:blipFill>
          <a:blip r:embed="rId3"/>
          <a:stretch>
            <a:fillRect/>
          </a:stretch>
        </p:blipFill>
        <p:spPr>
          <a:xfrm>
            <a:off x="790574" y="731619"/>
            <a:ext cx="7524750" cy="5591175"/>
          </a:xfrm>
          <a:prstGeom prst="rect">
            <a:avLst/>
          </a:prstGeom>
        </p:spPr>
      </p:pic>
    </p:spTree>
    <p:extLst>
      <p:ext uri="{BB962C8B-B14F-4D97-AF65-F5344CB8AC3E}">
        <p14:creationId xmlns:p14="http://schemas.microsoft.com/office/powerpoint/2010/main" val="2225564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Usage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8" name="Picture 7"/>
          <p:cNvPicPr>
            <a:picLocks noChangeAspect="1"/>
          </p:cNvPicPr>
          <p:nvPr/>
        </p:nvPicPr>
        <p:blipFill>
          <a:blip r:embed="rId3"/>
          <a:stretch>
            <a:fillRect/>
          </a:stretch>
        </p:blipFill>
        <p:spPr>
          <a:xfrm>
            <a:off x="790574" y="2214562"/>
            <a:ext cx="7791450" cy="1857375"/>
          </a:xfrm>
          <a:prstGeom prst="rect">
            <a:avLst/>
          </a:prstGeom>
        </p:spPr>
      </p:pic>
      <p:pic>
        <p:nvPicPr>
          <p:cNvPr id="9" name="Picture 8"/>
          <p:cNvPicPr>
            <a:picLocks noChangeAspect="1"/>
          </p:cNvPicPr>
          <p:nvPr/>
        </p:nvPicPr>
        <p:blipFill>
          <a:blip r:embed="rId4"/>
          <a:stretch>
            <a:fillRect/>
          </a:stretch>
        </p:blipFill>
        <p:spPr>
          <a:xfrm>
            <a:off x="761998" y="4324551"/>
            <a:ext cx="10963275" cy="1916543"/>
          </a:xfrm>
          <a:prstGeom prst="rect">
            <a:avLst/>
          </a:prstGeom>
        </p:spPr>
      </p:pic>
      <p:pic>
        <p:nvPicPr>
          <p:cNvPr id="5" name="Picture 4"/>
          <p:cNvPicPr>
            <a:picLocks noChangeAspect="1"/>
          </p:cNvPicPr>
          <p:nvPr/>
        </p:nvPicPr>
        <p:blipFill>
          <a:blip r:embed="rId5"/>
          <a:stretch>
            <a:fillRect/>
          </a:stretch>
        </p:blipFill>
        <p:spPr>
          <a:xfrm>
            <a:off x="790574" y="830955"/>
            <a:ext cx="8429625" cy="1219200"/>
          </a:xfrm>
          <a:prstGeom prst="rect">
            <a:avLst/>
          </a:prstGeom>
        </p:spPr>
      </p:pic>
    </p:spTree>
    <p:extLst>
      <p:ext uri="{BB962C8B-B14F-4D97-AF65-F5344CB8AC3E}">
        <p14:creationId xmlns:p14="http://schemas.microsoft.com/office/powerpoint/2010/main" val="239279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40526" y="2574153"/>
            <a:ext cx="10515600" cy="538696"/>
          </a:xfrm>
        </p:spPr>
        <p:txBody>
          <a:bodyPr/>
          <a:lstStyle/>
          <a:p>
            <a:r>
              <a:rPr lang="en-US" sz="7200" dirty="0"/>
              <a:t>Data Driven </a:t>
            </a:r>
            <a:br>
              <a:rPr lang="en-US" sz="7200" dirty="0"/>
            </a:br>
            <a:r>
              <a:rPr lang="en-US" sz="7200" dirty="0"/>
              <a:t>Testing</a:t>
            </a:r>
            <a:br>
              <a:rPr lang="en-US" sz="7200" dirty="0"/>
            </a:br>
            <a:endParaRPr lang="en-US" sz="7200" dirty="0"/>
          </a:p>
        </p:txBody>
      </p:sp>
    </p:spTree>
    <p:extLst>
      <p:ext uri="{BB962C8B-B14F-4D97-AF65-F5344CB8AC3E}">
        <p14:creationId xmlns:p14="http://schemas.microsoft.com/office/powerpoint/2010/main" val="233327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What is Data Driven Testing?</a:t>
            </a:r>
            <a:br>
              <a:rPr lang="en-US" dirty="0"/>
            </a:br>
            <a:endParaRPr lang="en-US" dirty="0"/>
          </a:p>
        </p:txBody>
      </p:sp>
      <p:sp>
        <p:nvSpPr>
          <p:cNvPr id="2" name="Rectangle 1"/>
          <p:cNvSpPr/>
          <p:nvPr/>
        </p:nvSpPr>
        <p:spPr>
          <a:xfrm>
            <a:off x="923922" y="667917"/>
            <a:ext cx="10515600" cy="923330"/>
          </a:xfrm>
          <a:prstGeom prst="rect">
            <a:avLst/>
          </a:prstGeom>
        </p:spPr>
        <p:txBody>
          <a:bodyPr wrap="square">
            <a:spAutoFit/>
          </a:bodyPr>
          <a:lstStyle/>
          <a:p>
            <a:r>
              <a:rPr lang="en-US" dirty="0"/>
              <a:t>Data-Driven Testing is the creation of test scripts where test data and/or output values are read from data files instead of using the same hard-coded values each time the test runs. This way, testers can test how the application handles various inputs effectively.</a:t>
            </a:r>
          </a:p>
        </p:txBody>
      </p:sp>
      <p:pic>
        <p:nvPicPr>
          <p:cNvPr id="1026" name="Picture 2" descr="https://lh4.googleusercontent.com/N2acLzQC4rB6zdbTKXZ816q77vgYxJVPUEC-AdlUJKgsVI98cdG_eZ-VO_bHN_PNcl3Md9Uj-8IWKgBOtRy8iIKTcOSScK9kGPwIVBmCuD6vMPv0OAvF73Q3KY3-zT5G1e7hOeK0=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2" y="1848422"/>
            <a:ext cx="746760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3326" y="1764528"/>
            <a:ext cx="10515600" cy="538696"/>
          </a:xfrm>
        </p:spPr>
        <p:txBody>
          <a:bodyPr/>
          <a:lstStyle/>
          <a:p>
            <a:pPr>
              <a:lnSpc>
                <a:spcPct val="150000"/>
              </a:lnSpc>
              <a:spcBef>
                <a:spcPts val="200"/>
              </a:spcBef>
            </a:pPr>
            <a:r>
              <a:rPr lang="en-US" sz="7200" dirty="0"/>
              <a:t>Optimizing Page </a:t>
            </a:r>
            <a:br>
              <a:rPr lang="en-US" sz="7200" dirty="0"/>
            </a:br>
            <a:r>
              <a:rPr lang="en-US" sz="7200" dirty="0"/>
              <a:t>Object Model</a:t>
            </a:r>
          </a:p>
        </p:txBody>
      </p:sp>
    </p:spTree>
    <p:extLst>
      <p:ext uri="{BB962C8B-B14F-4D97-AF65-F5344CB8AC3E}">
        <p14:creationId xmlns:p14="http://schemas.microsoft.com/office/powerpoint/2010/main" val="1834618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Case</a:t>
            </a:r>
            <a:br>
              <a:rPr lang="en-US" dirty="0"/>
            </a:br>
            <a:endParaRPr lang="en-US" dirty="0"/>
          </a:p>
        </p:txBody>
      </p:sp>
      <p:pic>
        <p:nvPicPr>
          <p:cNvPr id="4" name="Picture 3"/>
          <p:cNvPicPr>
            <a:picLocks noChangeAspect="1"/>
          </p:cNvPicPr>
          <p:nvPr/>
        </p:nvPicPr>
        <p:blipFill>
          <a:blip r:embed="rId3"/>
          <a:stretch>
            <a:fillRect/>
          </a:stretch>
        </p:blipFill>
        <p:spPr>
          <a:xfrm>
            <a:off x="990600" y="1323684"/>
            <a:ext cx="10488732" cy="4124632"/>
          </a:xfrm>
          <a:prstGeom prst="rect">
            <a:avLst/>
          </a:prstGeom>
        </p:spPr>
      </p:pic>
      <p:sp>
        <p:nvSpPr>
          <p:cNvPr id="5" name="Rectangle 4"/>
          <p:cNvSpPr/>
          <p:nvPr/>
        </p:nvSpPr>
        <p:spPr>
          <a:xfrm>
            <a:off x="990600" y="601927"/>
            <a:ext cx="9639300" cy="646331"/>
          </a:xfrm>
          <a:prstGeom prst="rect">
            <a:avLst/>
          </a:prstGeom>
        </p:spPr>
        <p:txBody>
          <a:bodyPr wrap="square">
            <a:spAutoFit/>
          </a:bodyPr>
          <a:lstStyle/>
          <a:p>
            <a:r>
              <a:rPr lang="en-US" dirty="0" err="1"/>
              <a:t>TestCaseAttribute</a:t>
            </a:r>
            <a:r>
              <a:rPr lang="en-US" dirty="0"/>
              <a:t> serves the dual purpose of marking a method with parameters as a test method and providing inline data to be used when invoking that method</a:t>
            </a:r>
          </a:p>
        </p:txBody>
      </p:sp>
    </p:spTree>
    <p:extLst>
      <p:ext uri="{BB962C8B-B14F-4D97-AF65-F5344CB8AC3E}">
        <p14:creationId xmlns:p14="http://schemas.microsoft.com/office/powerpoint/2010/main" val="278623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err="1"/>
              <a:t>TestCaseSource</a:t>
            </a: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790574" y="731619"/>
            <a:ext cx="10772776" cy="923330"/>
          </a:xfrm>
          <a:prstGeom prst="rect">
            <a:avLst/>
          </a:prstGeom>
        </p:spPr>
        <p:txBody>
          <a:bodyPr wrap="square">
            <a:spAutoFit/>
          </a:bodyPr>
          <a:lstStyle/>
          <a:p>
            <a:r>
              <a:rPr lang="en-US" dirty="0" err="1"/>
              <a:t>TestCaseSourceAttribute</a:t>
            </a:r>
            <a:r>
              <a:rPr lang="en-US" dirty="0"/>
              <a:t> is used on a parameterized test method to identify the source from which the required arguments will be provided. The attribute additionally identifies the method as a test method. The data is kept separate from the test itself and may be used by multiple test methods.</a:t>
            </a:r>
          </a:p>
        </p:txBody>
      </p:sp>
      <p:pic>
        <p:nvPicPr>
          <p:cNvPr id="8" name="Picture 7"/>
          <p:cNvPicPr>
            <a:picLocks noChangeAspect="1"/>
          </p:cNvPicPr>
          <p:nvPr/>
        </p:nvPicPr>
        <p:blipFill>
          <a:blip r:embed="rId3"/>
          <a:stretch>
            <a:fillRect/>
          </a:stretch>
        </p:blipFill>
        <p:spPr>
          <a:xfrm>
            <a:off x="790574" y="1718651"/>
            <a:ext cx="5686426" cy="2425451"/>
          </a:xfrm>
          <a:prstGeom prst="rect">
            <a:avLst/>
          </a:prstGeom>
        </p:spPr>
      </p:pic>
      <p:pic>
        <p:nvPicPr>
          <p:cNvPr id="9" name="Picture 8"/>
          <p:cNvPicPr>
            <a:picLocks noChangeAspect="1"/>
          </p:cNvPicPr>
          <p:nvPr/>
        </p:nvPicPr>
        <p:blipFill>
          <a:blip r:embed="rId4"/>
          <a:stretch>
            <a:fillRect/>
          </a:stretch>
        </p:blipFill>
        <p:spPr>
          <a:xfrm>
            <a:off x="4657724" y="1654949"/>
            <a:ext cx="6648450" cy="3429000"/>
          </a:xfrm>
          <a:prstGeom prst="rect">
            <a:avLst/>
          </a:prstGeom>
        </p:spPr>
      </p:pic>
      <p:pic>
        <p:nvPicPr>
          <p:cNvPr id="10" name="Picture 9"/>
          <p:cNvPicPr>
            <a:picLocks noChangeAspect="1"/>
          </p:cNvPicPr>
          <p:nvPr/>
        </p:nvPicPr>
        <p:blipFill>
          <a:blip r:embed="rId5"/>
          <a:stretch>
            <a:fillRect/>
          </a:stretch>
        </p:blipFill>
        <p:spPr>
          <a:xfrm>
            <a:off x="7339010" y="2714625"/>
            <a:ext cx="4852990" cy="2710025"/>
          </a:xfrm>
          <a:prstGeom prst="rect">
            <a:avLst/>
          </a:prstGeom>
        </p:spPr>
      </p:pic>
    </p:spTree>
    <p:extLst>
      <p:ext uri="{BB962C8B-B14F-4D97-AF65-F5344CB8AC3E}">
        <p14:creationId xmlns:p14="http://schemas.microsoft.com/office/powerpoint/2010/main" val="62879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Selenium Data-Driven Testing Using Excel File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237430" y="731619"/>
            <a:ext cx="4763890" cy="3981449"/>
          </a:xfrm>
          <a:prstGeom prst="rect">
            <a:avLst/>
          </a:prstGeom>
        </p:spPr>
      </p:pic>
      <p:pic>
        <p:nvPicPr>
          <p:cNvPr id="6" name="Picture 5"/>
          <p:cNvPicPr>
            <a:picLocks noChangeAspect="1"/>
          </p:cNvPicPr>
          <p:nvPr/>
        </p:nvPicPr>
        <p:blipFill>
          <a:blip r:embed="rId4"/>
          <a:stretch>
            <a:fillRect/>
          </a:stretch>
        </p:blipFill>
        <p:spPr>
          <a:xfrm>
            <a:off x="5248275" y="916537"/>
            <a:ext cx="2713973" cy="5231850"/>
          </a:xfrm>
          <a:prstGeom prst="rect">
            <a:avLst/>
          </a:prstGeom>
        </p:spPr>
      </p:pic>
      <p:pic>
        <p:nvPicPr>
          <p:cNvPr id="5" name="Picture 4"/>
          <p:cNvPicPr>
            <a:picLocks noChangeAspect="1"/>
          </p:cNvPicPr>
          <p:nvPr/>
        </p:nvPicPr>
        <p:blipFill>
          <a:blip r:embed="rId5"/>
          <a:stretch>
            <a:fillRect/>
          </a:stretch>
        </p:blipFill>
        <p:spPr>
          <a:xfrm>
            <a:off x="7324725" y="4783052"/>
            <a:ext cx="4495800" cy="1365335"/>
          </a:xfrm>
          <a:prstGeom prst="rect">
            <a:avLst/>
          </a:prstGeom>
        </p:spPr>
      </p:pic>
    </p:spTree>
    <p:extLst>
      <p:ext uri="{BB962C8B-B14F-4D97-AF65-F5344CB8AC3E}">
        <p14:creationId xmlns:p14="http://schemas.microsoft.com/office/powerpoint/2010/main" val="365030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Read and Write Excel Using OLEDB</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790573" y="731619"/>
            <a:ext cx="11049001" cy="1200329"/>
          </a:xfrm>
          <a:prstGeom prst="rect">
            <a:avLst/>
          </a:prstGeom>
        </p:spPr>
        <p:txBody>
          <a:bodyPr wrap="square">
            <a:spAutoFit/>
          </a:bodyPr>
          <a:lstStyle/>
          <a:p>
            <a:r>
              <a:rPr lang="en-US"/>
              <a:t>OLE DB is a COM-based application programming interface (API) for accessing data. </a:t>
            </a:r>
            <a:r>
              <a:rPr lang="en-US" dirty="0"/>
              <a:t>OLE DB supports accessing data stored in any format (databases, spreadsheets, text files, and so on) for which an OLE DB provider is available. Each OLE DB provider exposes data from a particular type of data source (for example SQL Server databases, Microsoft Access databases, or Microsoft Excel spreadsheets).</a:t>
            </a:r>
          </a:p>
        </p:txBody>
      </p:sp>
      <p:pic>
        <p:nvPicPr>
          <p:cNvPr id="6" name="Picture 5"/>
          <p:cNvPicPr>
            <a:picLocks noChangeAspect="1"/>
          </p:cNvPicPr>
          <p:nvPr/>
        </p:nvPicPr>
        <p:blipFill>
          <a:blip r:embed="rId3"/>
          <a:stretch>
            <a:fillRect/>
          </a:stretch>
        </p:blipFill>
        <p:spPr>
          <a:xfrm>
            <a:off x="923922" y="2090737"/>
            <a:ext cx="6543675" cy="1019175"/>
          </a:xfrm>
          <a:prstGeom prst="rect">
            <a:avLst/>
          </a:prstGeom>
        </p:spPr>
      </p:pic>
      <p:pic>
        <p:nvPicPr>
          <p:cNvPr id="7" name="Picture 6"/>
          <p:cNvPicPr>
            <a:picLocks noChangeAspect="1"/>
          </p:cNvPicPr>
          <p:nvPr/>
        </p:nvPicPr>
        <p:blipFill>
          <a:blip r:embed="rId4"/>
          <a:stretch>
            <a:fillRect/>
          </a:stretch>
        </p:blipFill>
        <p:spPr>
          <a:xfrm>
            <a:off x="790573" y="3268701"/>
            <a:ext cx="8658225" cy="3162300"/>
          </a:xfrm>
          <a:prstGeom prst="rect">
            <a:avLst/>
          </a:prstGeom>
        </p:spPr>
      </p:pic>
    </p:spTree>
    <p:extLst>
      <p:ext uri="{BB962C8B-B14F-4D97-AF65-F5344CB8AC3E}">
        <p14:creationId xmlns:p14="http://schemas.microsoft.com/office/powerpoint/2010/main" val="405806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Dapper</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790573" y="731619"/>
            <a:ext cx="11049001" cy="1477328"/>
          </a:xfrm>
          <a:prstGeom prst="rect">
            <a:avLst/>
          </a:prstGeom>
        </p:spPr>
        <p:txBody>
          <a:bodyPr wrap="square">
            <a:spAutoFit/>
          </a:bodyPr>
          <a:lstStyle/>
          <a:p>
            <a:r>
              <a:rPr lang="en-US" dirty="0"/>
              <a:t>Dapper is a high performance Micro-ORM(Micro Object Relational Mapper) supporting SQL Server, MySQL, </a:t>
            </a:r>
            <a:r>
              <a:rPr lang="en-US" dirty="0" err="1"/>
              <a:t>Sqlite</a:t>
            </a:r>
            <a:r>
              <a:rPr lang="en-US" dirty="0"/>
              <a:t>, </a:t>
            </a:r>
            <a:r>
              <a:rPr lang="en-US" dirty="0" err="1"/>
              <a:t>SqlCE</a:t>
            </a:r>
            <a:r>
              <a:rPr lang="en-US" dirty="0"/>
              <a:t>, Firebird etc.. It provides 3 helpers:</a:t>
            </a:r>
          </a:p>
          <a:p>
            <a:pPr marL="342900" indent="-342900">
              <a:buClr>
                <a:srgbClr val="FF0000"/>
              </a:buClr>
              <a:buFont typeface="Arial" panose="020B0604020202020204" pitchFamily="34" charset="0"/>
              <a:buChar char="•"/>
            </a:pPr>
            <a:r>
              <a:rPr lang="en-US" dirty="0"/>
              <a:t>Execute a query and map the results to a strongly typed List</a:t>
            </a:r>
          </a:p>
          <a:p>
            <a:pPr marL="342900" indent="-342900">
              <a:buClr>
                <a:srgbClr val="FF0000"/>
              </a:buClr>
              <a:buFont typeface="Arial" panose="020B0604020202020204" pitchFamily="34" charset="0"/>
              <a:buChar char="•"/>
            </a:pPr>
            <a:r>
              <a:rPr lang="en-US" dirty="0"/>
              <a:t>Execute a query and map it to a list of dynamic objects</a:t>
            </a:r>
          </a:p>
          <a:p>
            <a:pPr marL="342900" indent="-342900">
              <a:buClr>
                <a:srgbClr val="FF0000"/>
              </a:buClr>
              <a:buFont typeface="Arial" panose="020B0604020202020204" pitchFamily="34" charset="0"/>
              <a:buChar char="•"/>
            </a:pPr>
            <a:r>
              <a:rPr lang="en-US" dirty="0"/>
              <a:t>Execute a Command that returns no results</a:t>
            </a:r>
          </a:p>
        </p:txBody>
      </p:sp>
      <p:pic>
        <p:nvPicPr>
          <p:cNvPr id="8" name="Picture 7"/>
          <p:cNvPicPr>
            <a:picLocks noChangeAspect="1"/>
          </p:cNvPicPr>
          <p:nvPr/>
        </p:nvPicPr>
        <p:blipFill>
          <a:blip r:embed="rId3"/>
          <a:stretch>
            <a:fillRect/>
          </a:stretch>
        </p:blipFill>
        <p:spPr>
          <a:xfrm>
            <a:off x="923922" y="2208947"/>
            <a:ext cx="8458200" cy="2028825"/>
          </a:xfrm>
          <a:prstGeom prst="rect">
            <a:avLst/>
          </a:prstGeom>
        </p:spPr>
      </p:pic>
    </p:spTree>
    <p:extLst>
      <p:ext uri="{BB962C8B-B14F-4D97-AF65-F5344CB8AC3E}">
        <p14:creationId xmlns:p14="http://schemas.microsoft.com/office/powerpoint/2010/main" val="25842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Create </a:t>
            </a:r>
            <a:r>
              <a:rPr lang="en-US" dirty="0" err="1"/>
              <a:t>DapperExtension</a:t>
            </a:r>
            <a:r>
              <a:rPr lang="en-US" dirty="0"/>
              <a:t> class to query and return data as a Dictionary</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790574" y="1200708"/>
            <a:ext cx="9856993" cy="3472763"/>
          </a:xfrm>
          <a:prstGeom prst="rect">
            <a:avLst/>
          </a:prstGeom>
        </p:spPr>
      </p:pic>
    </p:spTree>
    <p:extLst>
      <p:ext uri="{BB962C8B-B14F-4D97-AF65-F5344CB8AC3E}">
        <p14:creationId xmlns:p14="http://schemas.microsoft.com/office/powerpoint/2010/main" val="37985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Create </a:t>
            </a:r>
            <a:r>
              <a:rPr lang="en-US" dirty="0" err="1"/>
              <a:t>ExcelHelper</a:t>
            </a:r>
            <a:r>
              <a:rPr lang="en-US" dirty="0"/>
              <a:t> class to read data from Excel file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8" name="Picture 7"/>
          <p:cNvPicPr>
            <a:picLocks noChangeAspect="1"/>
          </p:cNvPicPr>
          <p:nvPr/>
        </p:nvPicPr>
        <p:blipFill>
          <a:blip r:embed="rId3"/>
          <a:stretch>
            <a:fillRect/>
          </a:stretch>
        </p:blipFill>
        <p:spPr>
          <a:xfrm>
            <a:off x="790574" y="731619"/>
            <a:ext cx="10615035" cy="4051680"/>
          </a:xfrm>
          <a:prstGeom prst="rect">
            <a:avLst/>
          </a:prstGeom>
        </p:spPr>
      </p:pic>
      <p:pic>
        <p:nvPicPr>
          <p:cNvPr id="6" name="Picture 5"/>
          <p:cNvPicPr>
            <a:picLocks noChangeAspect="1"/>
          </p:cNvPicPr>
          <p:nvPr/>
        </p:nvPicPr>
        <p:blipFill>
          <a:blip r:embed="rId4"/>
          <a:stretch>
            <a:fillRect/>
          </a:stretch>
        </p:blipFill>
        <p:spPr>
          <a:xfrm>
            <a:off x="85722" y="3136712"/>
            <a:ext cx="3724277" cy="3112586"/>
          </a:xfrm>
          <a:prstGeom prst="rect">
            <a:avLst/>
          </a:prstGeom>
        </p:spPr>
      </p:pic>
    </p:spTree>
    <p:extLst>
      <p:ext uri="{BB962C8B-B14F-4D97-AF65-F5344CB8AC3E}">
        <p14:creationId xmlns:p14="http://schemas.microsoft.com/office/powerpoint/2010/main" val="1637301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Integrate with </a:t>
            </a:r>
            <a:r>
              <a:rPr lang="en-US" dirty="0" err="1"/>
              <a:t>TestCaseSource</a:t>
            </a:r>
            <a:r>
              <a:rPr lang="en-US" dirty="0"/>
              <a:t> attribute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8" name="Picture 7"/>
          <p:cNvPicPr>
            <a:picLocks noChangeAspect="1"/>
          </p:cNvPicPr>
          <p:nvPr/>
        </p:nvPicPr>
        <p:blipFill>
          <a:blip r:embed="rId3"/>
          <a:stretch>
            <a:fillRect/>
          </a:stretch>
        </p:blipFill>
        <p:spPr>
          <a:xfrm>
            <a:off x="790574" y="667917"/>
            <a:ext cx="10431947" cy="5421272"/>
          </a:xfrm>
          <a:prstGeom prst="rect">
            <a:avLst/>
          </a:prstGeom>
        </p:spPr>
      </p:pic>
    </p:spTree>
    <p:extLst>
      <p:ext uri="{BB962C8B-B14F-4D97-AF65-F5344CB8AC3E}">
        <p14:creationId xmlns:p14="http://schemas.microsoft.com/office/powerpoint/2010/main" val="57243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Selenium Data-Driven Testing Using </a:t>
            </a:r>
            <a:r>
              <a:rPr lang="en-US" dirty="0" err="1"/>
              <a:t>Json</a:t>
            </a:r>
            <a:endParaRPr lang="en-US" dirty="0"/>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790574" y="731619"/>
            <a:ext cx="9420226" cy="1477328"/>
          </a:xfrm>
          <a:prstGeom prst="rect">
            <a:avLst/>
          </a:prstGeom>
        </p:spPr>
        <p:txBody>
          <a:bodyPr wrap="square">
            <a:spAutoFit/>
          </a:bodyPr>
          <a:lstStyle/>
          <a:p>
            <a:pPr marL="285750" indent="-285750">
              <a:buClr>
                <a:srgbClr val="FF0000"/>
              </a:buClr>
              <a:buFont typeface="Wingdings" panose="05000000000000000000" pitchFamily="2" charset="2"/>
              <a:buChar char="q"/>
            </a:pPr>
            <a:r>
              <a:rPr lang="en-US" dirty="0"/>
              <a:t>What is </a:t>
            </a:r>
            <a:r>
              <a:rPr lang="en-US" dirty="0" err="1"/>
              <a:t>Newtonsoft.Json</a:t>
            </a:r>
            <a:r>
              <a:rPr lang="en-US" dirty="0"/>
              <a:t>?</a:t>
            </a:r>
          </a:p>
          <a:p>
            <a:pPr marL="285750" indent="-285750">
              <a:buFontTx/>
              <a:buChar char="-"/>
            </a:pPr>
            <a:r>
              <a:rPr lang="en-US" dirty="0"/>
              <a:t>Json.NET is a popular high-performance JSON framework for .NET</a:t>
            </a:r>
          </a:p>
          <a:p>
            <a:pPr marL="285750" indent="-285750">
              <a:buFontTx/>
              <a:buChar char="-"/>
            </a:pPr>
            <a:r>
              <a:rPr lang="en-US" dirty="0"/>
              <a:t>The </a:t>
            </a:r>
            <a:r>
              <a:rPr lang="en-US" dirty="0" err="1"/>
              <a:t>Newtonsoft.JSON</a:t>
            </a:r>
            <a:r>
              <a:rPr lang="en-US" dirty="0"/>
              <a:t> namespace provides classes that are used to implement the core services of the framework. It provides methods for converting between .NET types and JSON types.</a:t>
            </a:r>
          </a:p>
        </p:txBody>
      </p:sp>
      <p:sp>
        <p:nvSpPr>
          <p:cNvPr id="9" name="Rectangle 8"/>
          <p:cNvSpPr/>
          <p:nvPr/>
        </p:nvSpPr>
        <p:spPr>
          <a:xfrm>
            <a:off x="4391024" y="5887135"/>
            <a:ext cx="8010525" cy="369332"/>
          </a:xfrm>
          <a:prstGeom prst="rect">
            <a:avLst/>
          </a:prstGeom>
        </p:spPr>
        <p:txBody>
          <a:bodyPr wrap="square">
            <a:spAutoFit/>
          </a:bodyPr>
          <a:lstStyle/>
          <a:p>
            <a:r>
              <a:rPr lang="en-US" dirty="0"/>
              <a:t>Reference: </a:t>
            </a:r>
            <a:r>
              <a:rPr lang="en-US" dirty="0">
                <a:hlinkClick r:id="rId3"/>
              </a:rPr>
              <a:t>https://www.nuget.org/packages/Newtonsoft.Json/13.0.2-beta2</a:t>
            </a:r>
            <a:endParaRPr lang="en-US" dirty="0"/>
          </a:p>
        </p:txBody>
      </p:sp>
      <p:pic>
        <p:nvPicPr>
          <p:cNvPr id="10" name="Picture 9"/>
          <p:cNvPicPr>
            <a:picLocks noChangeAspect="1"/>
          </p:cNvPicPr>
          <p:nvPr/>
        </p:nvPicPr>
        <p:blipFill>
          <a:blip r:embed="rId4"/>
          <a:stretch>
            <a:fillRect/>
          </a:stretch>
        </p:blipFill>
        <p:spPr>
          <a:xfrm>
            <a:off x="790574" y="2355846"/>
            <a:ext cx="9639549" cy="2948659"/>
          </a:xfrm>
          <a:prstGeom prst="rect">
            <a:avLst/>
          </a:prstGeom>
        </p:spPr>
      </p:pic>
    </p:spTree>
    <p:extLst>
      <p:ext uri="{BB962C8B-B14F-4D97-AF65-F5344CB8AC3E}">
        <p14:creationId xmlns:p14="http://schemas.microsoft.com/office/powerpoint/2010/main" val="123234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90574" y="192923"/>
            <a:ext cx="10515600" cy="538696"/>
          </a:xfrm>
        </p:spPr>
        <p:txBody>
          <a:bodyPr/>
          <a:lstStyle/>
          <a:p>
            <a:r>
              <a:rPr lang="en-US" dirty="0"/>
              <a:t>Homework</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790574" y="731619"/>
            <a:ext cx="10515600" cy="369332"/>
          </a:xfrm>
          <a:prstGeom prst="rect">
            <a:avLst/>
          </a:prstGeom>
        </p:spPr>
        <p:txBody>
          <a:bodyPr wrap="square">
            <a:spAutoFit/>
          </a:bodyPr>
          <a:lstStyle/>
          <a:p>
            <a:pPr marL="285750" indent="-285750">
              <a:buClr>
                <a:srgbClr val="FF0000"/>
              </a:buClr>
              <a:buFont typeface="Wingdings" panose="05000000000000000000" pitchFamily="2" charset="2"/>
              <a:buChar char="ü"/>
            </a:pPr>
            <a:r>
              <a:rPr lang="en-US" dirty="0"/>
              <a:t>Create </a:t>
            </a:r>
            <a:r>
              <a:rPr lang="en-US" dirty="0" err="1"/>
              <a:t>JsonUtil</a:t>
            </a:r>
            <a:r>
              <a:rPr lang="en-US" dirty="0"/>
              <a:t> to read </a:t>
            </a:r>
            <a:r>
              <a:rPr lang="en-US" dirty="0" err="1"/>
              <a:t>JsonFile</a:t>
            </a:r>
            <a:r>
              <a:rPr lang="en-US" dirty="0"/>
              <a:t> and then use output to input into your </a:t>
            </a:r>
            <a:r>
              <a:rPr lang="en-US" dirty="0" err="1"/>
              <a:t>testscript</a:t>
            </a:r>
            <a:endParaRPr lang="en-US" dirty="0"/>
          </a:p>
        </p:txBody>
      </p:sp>
      <p:pic>
        <p:nvPicPr>
          <p:cNvPr id="6" name="Picture 5"/>
          <p:cNvPicPr>
            <a:picLocks noChangeAspect="1"/>
          </p:cNvPicPr>
          <p:nvPr/>
        </p:nvPicPr>
        <p:blipFill>
          <a:blip r:embed="rId3"/>
          <a:stretch>
            <a:fillRect/>
          </a:stretch>
        </p:blipFill>
        <p:spPr>
          <a:xfrm>
            <a:off x="790574" y="1206613"/>
            <a:ext cx="3171825" cy="1752600"/>
          </a:xfrm>
          <a:prstGeom prst="rect">
            <a:avLst/>
          </a:prstGeom>
        </p:spPr>
      </p:pic>
    </p:spTree>
    <p:extLst>
      <p:ext uri="{BB962C8B-B14F-4D97-AF65-F5344CB8AC3E}">
        <p14:creationId xmlns:p14="http://schemas.microsoft.com/office/powerpoint/2010/main" val="359628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Binding Methods within the Page Object Model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667917"/>
            <a:ext cx="10515600" cy="646331"/>
          </a:xfrm>
          <a:prstGeom prst="rect">
            <a:avLst/>
          </a:prstGeom>
        </p:spPr>
        <p:txBody>
          <a:bodyPr wrap="square">
            <a:spAutoFit/>
          </a:bodyPr>
          <a:lstStyle/>
          <a:p>
            <a:r>
              <a:rPr lang="en-US" dirty="0"/>
              <a:t>The way to optimize Page Object Model or improving the test code is to wrap re-usable actions in the </a:t>
            </a:r>
            <a:r>
              <a:rPr lang="en-US" dirty="0" err="1"/>
              <a:t>PageObject</a:t>
            </a:r>
            <a:r>
              <a:rPr lang="en-US" dirty="0"/>
              <a:t> class itself.</a:t>
            </a:r>
          </a:p>
        </p:txBody>
      </p:sp>
      <p:pic>
        <p:nvPicPr>
          <p:cNvPr id="6" name="Picture 5"/>
          <p:cNvPicPr>
            <a:picLocks noChangeAspect="1"/>
          </p:cNvPicPr>
          <p:nvPr/>
        </p:nvPicPr>
        <p:blipFill>
          <a:blip r:embed="rId3"/>
          <a:stretch>
            <a:fillRect/>
          </a:stretch>
        </p:blipFill>
        <p:spPr>
          <a:xfrm>
            <a:off x="319087" y="1495425"/>
            <a:ext cx="5362575" cy="4248150"/>
          </a:xfrm>
          <a:prstGeom prst="rect">
            <a:avLst/>
          </a:prstGeom>
        </p:spPr>
      </p:pic>
      <p:pic>
        <p:nvPicPr>
          <p:cNvPr id="7" name="Picture 6"/>
          <p:cNvPicPr>
            <a:picLocks noChangeAspect="1"/>
          </p:cNvPicPr>
          <p:nvPr/>
        </p:nvPicPr>
        <p:blipFill>
          <a:blip r:embed="rId4"/>
          <a:stretch>
            <a:fillRect/>
          </a:stretch>
        </p:blipFill>
        <p:spPr>
          <a:xfrm>
            <a:off x="4857627" y="1495425"/>
            <a:ext cx="7286748" cy="4248149"/>
          </a:xfrm>
          <a:prstGeom prst="rect">
            <a:avLst/>
          </a:prstGeom>
        </p:spPr>
      </p:pic>
    </p:spTree>
    <p:extLst>
      <p:ext uri="{BB962C8B-B14F-4D97-AF65-F5344CB8AC3E}">
        <p14:creationId xmlns:p14="http://schemas.microsoft.com/office/powerpoint/2010/main" val="1770806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40526" y="2574153"/>
            <a:ext cx="10515600" cy="538696"/>
          </a:xfrm>
        </p:spPr>
        <p:txBody>
          <a:bodyPr/>
          <a:lstStyle/>
          <a:p>
            <a:r>
              <a:rPr lang="en-US" sz="7200" dirty="0"/>
              <a:t>Extend Report</a:t>
            </a:r>
            <a:br>
              <a:rPr lang="en-US" sz="7200" dirty="0"/>
            </a:br>
            <a:endParaRPr lang="en-US" sz="7200" dirty="0"/>
          </a:p>
        </p:txBody>
      </p:sp>
    </p:spTree>
    <p:extLst>
      <p:ext uri="{BB962C8B-B14F-4D97-AF65-F5344CB8AC3E}">
        <p14:creationId xmlns:p14="http://schemas.microsoft.com/office/powerpoint/2010/main" val="3071532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Extend Report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9" name="Rectangle 8"/>
          <p:cNvSpPr/>
          <p:nvPr/>
        </p:nvSpPr>
        <p:spPr>
          <a:xfrm>
            <a:off x="923922" y="667917"/>
            <a:ext cx="10915653" cy="1754326"/>
          </a:xfrm>
          <a:prstGeom prst="rect">
            <a:avLst/>
          </a:prstGeom>
        </p:spPr>
        <p:txBody>
          <a:bodyPr wrap="square">
            <a:spAutoFit/>
          </a:bodyPr>
          <a:lstStyle/>
          <a:p>
            <a:pPr>
              <a:buClr>
                <a:srgbClr val="FF0000"/>
              </a:buClr>
            </a:pPr>
            <a:r>
              <a:rPr lang="en-US" dirty="0" err="1"/>
              <a:t>ExtentReports</a:t>
            </a:r>
            <a:r>
              <a:rPr lang="en-US" dirty="0"/>
              <a:t> is an open-source reporting library useful for test automation. It can be easily integrated with major testing frameworks like JUnit, </a:t>
            </a:r>
            <a:r>
              <a:rPr lang="en-US" dirty="0" err="1"/>
              <a:t>NUnit</a:t>
            </a:r>
            <a:r>
              <a:rPr lang="en-US" dirty="0"/>
              <a:t>, </a:t>
            </a:r>
            <a:r>
              <a:rPr lang="en-US" dirty="0" err="1"/>
              <a:t>TestNG</a:t>
            </a:r>
            <a:r>
              <a:rPr lang="en-US" dirty="0"/>
              <a:t>, etc. These reports are HTML documents that depict results as pie charts. They also allow the generation of custom logs, snapshots, and other customized details.</a:t>
            </a:r>
          </a:p>
          <a:p>
            <a:pPr>
              <a:buClr>
                <a:srgbClr val="FF0000"/>
              </a:buClr>
            </a:pPr>
            <a:endParaRPr lang="en-US" dirty="0"/>
          </a:p>
          <a:p>
            <a:pPr>
              <a:buClr>
                <a:srgbClr val="FF0000"/>
              </a:buClr>
            </a:pPr>
            <a:r>
              <a:rPr lang="en-US" dirty="0"/>
              <a:t>Currently, the stable version of Extend Report is v4.1. Therefore, we use this version in this Demo.</a:t>
            </a:r>
          </a:p>
        </p:txBody>
      </p:sp>
      <p:pic>
        <p:nvPicPr>
          <p:cNvPr id="4" name="Picture 3"/>
          <p:cNvPicPr>
            <a:picLocks noChangeAspect="1"/>
          </p:cNvPicPr>
          <p:nvPr/>
        </p:nvPicPr>
        <p:blipFill>
          <a:blip r:embed="rId3"/>
          <a:stretch>
            <a:fillRect/>
          </a:stretch>
        </p:blipFill>
        <p:spPr>
          <a:xfrm>
            <a:off x="923922" y="3253240"/>
            <a:ext cx="8184183" cy="3112109"/>
          </a:xfrm>
          <a:prstGeom prst="rect">
            <a:avLst/>
          </a:prstGeom>
        </p:spPr>
      </p:pic>
      <p:pic>
        <p:nvPicPr>
          <p:cNvPr id="5" name="Picture 4"/>
          <p:cNvPicPr>
            <a:picLocks noChangeAspect="1"/>
          </p:cNvPicPr>
          <p:nvPr/>
        </p:nvPicPr>
        <p:blipFill>
          <a:blip r:embed="rId4"/>
          <a:stretch>
            <a:fillRect/>
          </a:stretch>
        </p:blipFill>
        <p:spPr>
          <a:xfrm>
            <a:off x="7577138" y="3253240"/>
            <a:ext cx="4512428" cy="2680835"/>
          </a:xfrm>
          <a:prstGeom prst="rect">
            <a:avLst/>
          </a:prstGeom>
        </p:spPr>
      </p:pic>
    </p:spTree>
    <p:extLst>
      <p:ext uri="{BB962C8B-B14F-4D97-AF65-F5344CB8AC3E}">
        <p14:creationId xmlns:p14="http://schemas.microsoft.com/office/powerpoint/2010/main" val="3326795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Advantages of Extend Report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742949"/>
            <a:ext cx="9505950" cy="4801314"/>
          </a:xfrm>
          <a:prstGeom prst="rect">
            <a:avLst/>
          </a:prstGeom>
        </p:spPr>
        <p:txBody>
          <a:bodyPr wrap="square">
            <a:spAutoFit/>
          </a:bodyPr>
          <a:lstStyle/>
          <a:p>
            <a:pPr marL="285750" indent="-285750">
              <a:buClr>
                <a:srgbClr val="FF0000"/>
              </a:buClr>
              <a:buFont typeface="Wingdings" panose="05000000000000000000" pitchFamily="2" charset="2"/>
              <a:buChar char="§"/>
            </a:pPr>
            <a:r>
              <a:rPr lang="en-US" dirty="0"/>
              <a:t>Easy to setup and integrate </a:t>
            </a:r>
            <a:r>
              <a:rPr lang="en-US" dirty="0" err="1"/>
              <a:t>ExtentReports</a:t>
            </a:r>
            <a:r>
              <a:rPr lang="en-US" dirty="0"/>
              <a:t> with Selenium C# frameworks like </a:t>
            </a:r>
            <a:r>
              <a:rPr lang="en-US" dirty="0" err="1"/>
              <a:t>NUnit</a:t>
            </a:r>
            <a:r>
              <a:rPr lang="en-US" dirty="0"/>
              <a:t>, </a:t>
            </a:r>
            <a:r>
              <a:rPr lang="en-US" dirty="0" err="1"/>
              <a:t>MSTest</a:t>
            </a:r>
            <a:r>
              <a:rPr lang="en-US" dirty="0"/>
              <a:t>, and </a:t>
            </a:r>
            <a:r>
              <a:rPr lang="en-US" dirty="0" err="1"/>
              <a:t>xUnit</a:t>
            </a:r>
            <a:r>
              <a:rPr lang="en-US" dirty="0"/>
              <a:t> and Selenium Java frameworks like </a:t>
            </a:r>
            <a:r>
              <a:rPr lang="en-US" dirty="0" err="1"/>
              <a:t>TestNG</a:t>
            </a:r>
            <a:r>
              <a:rPr lang="en-US" dirty="0"/>
              <a:t>, JUnit, etc.</a:t>
            </a:r>
          </a:p>
          <a:p>
            <a:pPr marL="285750" indent="-285750">
              <a:buClr>
                <a:srgbClr val="FF0000"/>
              </a:buClr>
              <a:buFont typeface="Wingdings" panose="05000000000000000000" pitchFamily="2" charset="2"/>
              <a:buChar char="§"/>
            </a:pPr>
            <a:r>
              <a:rPr lang="en-US" dirty="0"/>
              <a:t>Helps generate super-customizable HTML test reports that help visualize the status of the tests executed on the Selenium Grid.</a:t>
            </a:r>
          </a:p>
          <a:p>
            <a:pPr marL="285750" indent="-285750">
              <a:buClr>
                <a:srgbClr val="FF0000"/>
              </a:buClr>
              <a:buFont typeface="Wingdings" panose="05000000000000000000" pitchFamily="2" charset="2"/>
              <a:buChar char="§"/>
            </a:pPr>
            <a:r>
              <a:rPr lang="en-US" dirty="0"/>
              <a:t>Stepwise and Pie-chart representations in the </a:t>
            </a:r>
            <a:r>
              <a:rPr lang="en-US" dirty="0" err="1"/>
              <a:t>NUnit</a:t>
            </a:r>
            <a:r>
              <a:rPr lang="en-US" dirty="0"/>
              <a:t> test report provide top-level information on how the tests have fared (i.e., how many passed/failed) on the execution front.</a:t>
            </a:r>
          </a:p>
          <a:p>
            <a:pPr marL="285750" indent="-285750">
              <a:buClr>
                <a:srgbClr val="FF0000"/>
              </a:buClr>
              <a:buFont typeface="Wingdings" panose="05000000000000000000" pitchFamily="2" charset="2"/>
              <a:buChar char="§"/>
            </a:pPr>
            <a:r>
              <a:rPr lang="en-US" dirty="0"/>
              <a:t>It lets you customize the report’s look &amp; feel through an XML based configuration file where you can input details such as report theme (Standard/Dark), report title, document title, etc.</a:t>
            </a:r>
          </a:p>
          <a:p>
            <a:pPr marL="285750" indent="-285750">
              <a:buClr>
                <a:srgbClr val="FF0000"/>
              </a:buClr>
              <a:buFont typeface="Wingdings" panose="05000000000000000000" pitchFamily="2" charset="2"/>
              <a:buChar char="§"/>
            </a:pPr>
            <a:r>
              <a:rPr lang="en-US" dirty="0"/>
              <a:t>It makes it easy to track multiple test cases that are a part of a single test suite.</a:t>
            </a:r>
          </a:p>
          <a:p>
            <a:pPr marL="285750" indent="-285750">
              <a:buClr>
                <a:srgbClr val="FF0000"/>
              </a:buClr>
              <a:buFont typeface="Wingdings" panose="05000000000000000000" pitchFamily="2" charset="2"/>
              <a:buChar char="§"/>
            </a:pPr>
            <a:r>
              <a:rPr lang="en-US" dirty="0"/>
              <a:t>It can be used with ease even when the test scenarios are executed parallel on a Selenium Grid.</a:t>
            </a:r>
          </a:p>
          <a:p>
            <a:pPr marL="285750" indent="-285750">
              <a:buClr>
                <a:srgbClr val="FF0000"/>
              </a:buClr>
              <a:buFont typeface="Wingdings" panose="05000000000000000000" pitchFamily="2" charset="2"/>
              <a:buChar char="§"/>
            </a:pPr>
            <a:r>
              <a:rPr lang="en-US" dirty="0"/>
              <a:t>Each test case is accompanied by vital information like logs, results, and the overall time to execute the test.</a:t>
            </a:r>
          </a:p>
          <a:p>
            <a:pPr marL="285750" indent="-285750">
              <a:buClr>
                <a:srgbClr val="FF0000"/>
              </a:buClr>
              <a:buFont typeface="Wingdings" panose="05000000000000000000" pitchFamily="2" charset="2"/>
              <a:buChar char="§"/>
            </a:pPr>
            <a:r>
              <a:rPr lang="en-US" dirty="0"/>
              <a:t>It lets you capture the </a:t>
            </a:r>
            <a:r>
              <a:rPr lang="en-US" dirty="0" err="1"/>
              <a:t>ScreenShot</a:t>
            </a:r>
            <a:r>
              <a:rPr lang="en-US" dirty="0"/>
              <a:t> with every test step. The captured </a:t>
            </a:r>
            <a:r>
              <a:rPr lang="en-US" dirty="0" err="1"/>
              <a:t>ScreenShots</a:t>
            </a:r>
            <a:r>
              <a:rPr lang="en-US" dirty="0"/>
              <a:t> can help identify the exact step at which the test has failed.</a:t>
            </a:r>
          </a:p>
        </p:txBody>
      </p:sp>
    </p:spTree>
    <p:extLst>
      <p:ext uri="{BB962C8B-B14F-4D97-AF65-F5344CB8AC3E}">
        <p14:creationId xmlns:p14="http://schemas.microsoft.com/office/powerpoint/2010/main" val="533676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Installation of Extend Report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733422" y="824365"/>
            <a:ext cx="8184183" cy="3112109"/>
          </a:xfrm>
          <a:prstGeom prst="rect">
            <a:avLst/>
          </a:prstGeom>
        </p:spPr>
      </p:pic>
      <p:pic>
        <p:nvPicPr>
          <p:cNvPr id="7" name="Picture 6"/>
          <p:cNvPicPr>
            <a:picLocks noChangeAspect="1"/>
          </p:cNvPicPr>
          <p:nvPr/>
        </p:nvPicPr>
        <p:blipFill>
          <a:blip r:embed="rId4"/>
          <a:stretch>
            <a:fillRect/>
          </a:stretch>
        </p:blipFill>
        <p:spPr>
          <a:xfrm>
            <a:off x="7386638" y="824365"/>
            <a:ext cx="4512428" cy="2680835"/>
          </a:xfrm>
          <a:prstGeom prst="rect">
            <a:avLst/>
          </a:prstGeom>
        </p:spPr>
      </p:pic>
      <p:pic>
        <p:nvPicPr>
          <p:cNvPr id="5" name="Picture 4">
            <a:extLst>
              <a:ext uri="{FF2B5EF4-FFF2-40B4-BE49-F238E27FC236}">
                <a16:creationId xmlns:a16="http://schemas.microsoft.com/office/drawing/2014/main" id="{DFC95F66-B733-88A6-43CA-0E323A61F3EB}"/>
              </a:ext>
            </a:extLst>
          </p:cNvPr>
          <p:cNvPicPr>
            <a:picLocks noChangeAspect="1"/>
          </p:cNvPicPr>
          <p:nvPr/>
        </p:nvPicPr>
        <p:blipFill>
          <a:blip r:embed="rId5"/>
          <a:stretch>
            <a:fillRect/>
          </a:stretch>
        </p:blipFill>
        <p:spPr>
          <a:xfrm>
            <a:off x="510638" y="4170625"/>
            <a:ext cx="7429995" cy="1863010"/>
          </a:xfrm>
          <a:prstGeom prst="rect">
            <a:avLst/>
          </a:prstGeom>
        </p:spPr>
      </p:pic>
    </p:spTree>
    <p:extLst>
      <p:ext uri="{BB962C8B-B14F-4D97-AF65-F5344CB8AC3E}">
        <p14:creationId xmlns:p14="http://schemas.microsoft.com/office/powerpoint/2010/main" val="473323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The ‘</a:t>
            </a:r>
            <a:r>
              <a:rPr lang="en-US" dirty="0" err="1"/>
              <a:t>ExtentReports</a:t>
            </a:r>
            <a:r>
              <a:rPr lang="en-US" dirty="0"/>
              <a:t>’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667917"/>
            <a:ext cx="9077328" cy="3139321"/>
          </a:xfrm>
          <a:prstGeom prst="rect">
            <a:avLst/>
          </a:prstGeom>
        </p:spPr>
        <p:txBody>
          <a:bodyPr wrap="square">
            <a:spAutoFit/>
          </a:bodyPr>
          <a:lstStyle/>
          <a:p>
            <a:pPr marL="285750" indent="-285750">
              <a:buClr>
                <a:srgbClr val="FF0000"/>
              </a:buClr>
              <a:buFont typeface="Arial" panose="020B0604020202020204" pitchFamily="34" charset="0"/>
              <a:buChar char="•"/>
            </a:pPr>
            <a:r>
              <a:rPr lang="en-US" dirty="0"/>
              <a:t>The </a:t>
            </a:r>
            <a:r>
              <a:rPr lang="en-US" b="1" dirty="0" err="1"/>
              <a:t>ExtentHtmlReporter</a:t>
            </a:r>
            <a:r>
              <a:rPr lang="en-US" dirty="0"/>
              <a:t> class is used for generating Extent Report in the HTML format in the path specified as the argument.</a:t>
            </a:r>
          </a:p>
          <a:p>
            <a:pPr marL="285750" indent="-285750">
              <a:buClr>
                <a:srgbClr val="FF0000"/>
              </a:buClr>
              <a:buFont typeface="Arial" panose="020B0604020202020204" pitchFamily="34" charset="0"/>
              <a:buChar char="•"/>
            </a:pPr>
            <a:r>
              <a:rPr lang="en-US" dirty="0"/>
              <a:t>The </a:t>
            </a:r>
            <a:r>
              <a:rPr lang="en-US" b="1" dirty="0" err="1"/>
              <a:t>AttachReporter</a:t>
            </a:r>
            <a:r>
              <a:rPr lang="en-US" dirty="0"/>
              <a:t> method of the </a:t>
            </a:r>
            <a:r>
              <a:rPr lang="en-US" dirty="0" err="1"/>
              <a:t>ExtentReports</a:t>
            </a:r>
            <a:r>
              <a:rPr lang="en-US" dirty="0"/>
              <a:t> class is used for attaching the specified reporter</a:t>
            </a:r>
          </a:p>
          <a:p>
            <a:pPr marL="285750" indent="-285750">
              <a:buClr>
                <a:srgbClr val="FF0000"/>
              </a:buClr>
              <a:buFont typeface="Arial" panose="020B0604020202020204" pitchFamily="34" charset="0"/>
              <a:buChar char="•"/>
            </a:pPr>
            <a:r>
              <a:rPr lang="en-US" dirty="0"/>
              <a:t>The </a:t>
            </a:r>
            <a:r>
              <a:rPr lang="en-US" b="1" dirty="0" err="1"/>
              <a:t>AddSystemInfo</a:t>
            </a:r>
            <a:r>
              <a:rPr lang="en-US" dirty="0"/>
              <a:t> method is used for adding system or environment-related information to the report. This information is automatically added to the started reporters (i.e., </a:t>
            </a:r>
            <a:r>
              <a:rPr lang="en-US" dirty="0" err="1"/>
              <a:t>ExtentHtmlReporter</a:t>
            </a:r>
            <a:r>
              <a:rPr lang="en-US" dirty="0"/>
              <a:t>).</a:t>
            </a:r>
          </a:p>
          <a:p>
            <a:pPr marL="285750" indent="-285750">
              <a:buClr>
                <a:srgbClr val="FF0000"/>
              </a:buClr>
              <a:buFont typeface="Arial" panose="020B0604020202020204" pitchFamily="34" charset="0"/>
              <a:buChar char="•"/>
            </a:pPr>
            <a:r>
              <a:rPr lang="en-US" dirty="0"/>
              <a:t>The </a:t>
            </a:r>
            <a:r>
              <a:rPr lang="en-US" b="1" dirty="0"/>
              <a:t>Flush</a:t>
            </a:r>
            <a:r>
              <a:rPr lang="en-US" dirty="0"/>
              <a:t> method writes (or updates) the specified reporter’s test information (i.e., Extent HTML Reporter) to the destination type. In most scenarios, the Flush method should be called only ‘once’ in the [</a:t>
            </a:r>
            <a:r>
              <a:rPr lang="en-US" dirty="0" err="1"/>
              <a:t>OneTimeTearDown</a:t>
            </a:r>
            <a:r>
              <a:rPr lang="en-US" dirty="0"/>
              <a:t>] attribute available in the </a:t>
            </a:r>
            <a:r>
              <a:rPr lang="en-US" dirty="0" err="1"/>
              <a:t>NUnit</a:t>
            </a:r>
            <a:r>
              <a:rPr lang="en-US" dirty="0"/>
              <a:t> framework.</a:t>
            </a:r>
          </a:p>
        </p:txBody>
      </p:sp>
      <p:sp>
        <p:nvSpPr>
          <p:cNvPr id="7" name="Rectangle 6"/>
          <p:cNvSpPr/>
          <p:nvPr/>
        </p:nvSpPr>
        <p:spPr>
          <a:xfrm>
            <a:off x="1009650" y="4140123"/>
            <a:ext cx="9391650" cy="1754326"/>
          </a:xfrm>
          <a:prstGeom prst="rect">
            <a:avLst/>
          </a:prstGeom>
        </p:spPr>
        <p:txBody>
          <a:bodyPr wrap="square">
            <a:spAutoFit/>
          </a:bodyPr>
          <a:lstStyle/>
          <a:p>
            <a:r>
              <a:rPr lang="en-US" dirty="0"/>
              <a:t>Sample code</a:t>
            </a:r>
          </a:p>
          <a:p>
            <a:r>
              <a:rPr lang="en-US" dirty="0" err="1"/>
              <a:t>var</a:t>
            </a:r>
            <a:r>
              <a:rPr lang="en-US" dirty="0"/>
              <a:t> </a:t>
            </a:r>
            <a:r>
              <a:rPr lang="en-US" dirty="0" err="1"/>
              <a:t>htmlReporter</a:t>
            </a:r>
            <a:r>
              <a:rPr lang="en-US" dirty="0"/>
              <a:t> = new </a:t>
            </a:r>
            <a:r>
              <a:rPr lang="en-US" dirty="0" err="1"/>
              <a:t>ExtentHtmlReporter</a:t>
            </a:r>
            <a:r>
              <a:rPr lang="en-US" dirty="0"/>
              <a:t>(</a:t>
            </a:r>
            <a:r>
              <a:rPr lang="en-US" dirty="0" err="1"/>
              <a:t>reportPath</a:t>
            </a:r>
            <a:r>
              <a:rPr lang="en-US" dirty="0"/>
              <a:t>);</a:t>
            </a:r>
          </a:p>
          <a:p>
            <a:r>
              <a:rPr lang="en-US" dirty="0" err="1"/>
              <a:t>var</a:t>
            </a:r>
            <a:r>
              <a:rPr lang="en-US" dirty="0"/>
              <a:t> _extent = new </a:t>
            </a:r>
            <a:r>
              <a:rPr lang="en-US" dirty="0" err="1"/>
              <a:t>ExtentReports</a:t>
            </a:r>
            <a:r>
              <a:rPr lang="en-US" dirty="0"/>
              <a:t>();</a:t>
            </a:r>
          </a:p>
          <a:p>
            <a:r>
              <a:rPr lang="en-US" dirty="0"/>
              <a:t>_</a:t>
            </a:r>
            <a:r>
              <a:rPr lang="en-US" dirty="0" err="1"/>
              <a:t>extent.AttachReporter</a:t>
            </a:r>
            <a:r>
              <a:rPr lang="en-US" dirty="0"/>
              <a:t>(</a:t>
            </a:r>
            <a:r>
              <a:rPr lang="en-US" dirty="0" err="1"/>
              <a:t>htmlReporter</a:t>
            </a:r>
            <a:r>
              <a:rPr lang="en-US" dirty="0"/>
              <a:t>);</a:t>
            </a:r>
          </a:p>
          <a:p>
            <a:r>
              <a:rPr lang="en-US" dirty="0"/>
              <a:t>_</a:t>
            </a:r>
            <a:r>
              <a:rPr lang="en-US" dirty="0" err="1"/>
              <a:t>extent.AddSystemInfo</a:t>
            </a:r>
            <a:r>
              <a:rPr lang="en-US" dirty="0"/>
              <a:t>("Host Name", "Demo Test");</a:t>
            </a:r>
          </a:p>
          <a:p>
            <a:r>
              <a:rPr lang="en-US" dirty="0"/>
              <a:t>_</a:t>
            </a:r>
            <a:r>
              <a:rPr lang="en-US" dirty="0" err="1"/>
              <a:t>extent.AddSystemInfo</a:t>
            </a:r>
            <a:r>
              <a:rPr lang="en-US" dirty="0"/>
              <a:t>("Environment", "Test Environment");</a:t>
            </a:r>
          </a:p>
        </p:txBody>
      </p:sp>
      <p:pic>
        <p:nvPicPr>
          <p:cNvPr id="8" name="Picture 7"/>
          <p:cNvPicPr>
            <a:picLocks noChangeAspect="1"/>
          </p:cNvPicPr>
          <p:nvPr/>
        </p:nvPicPr>
        <p:blipFill>
          <a:blip r:embed="rId3"/>
          <a:stretch>
            <a:fillRect/>
          </a:stretch>
        </p:blipFill>
        <p:spPr>
          <a:xfrm>
            <a:off x="7329488" y="4345934"/>
            <a:ext cx="4719638" cy="1548515"/>
          </a:xfrm>
          <a:prstGeom prst="rect">
            <a:avLst/>
          </a:prstGeom>
        </p:spPr>
      </p:pic>
    </p:spTree>
    <p:extLst>
      <p:ext uri="{BB962C8B-B14F-4D97-AF65-F5344CB8AC3E}">
        <p14:creationId xmlns:p14="http://schemas.microsoft.com/office/powerpoint/2010/main" val="5655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The ‘</a:t>
            </a:r>
            <a:r>
              <a:rPr lang="en-US" dirty="0" err="1"/>
              <a:t>ExtentTest</a:t>
            </a:r>
            <a:r>
              <a:rPr lang="en-US" dirty="0"/>
              <a:t>’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1" y="667918"/>
            <a:ext cx="9563103" cy="2308324"/>
          </a:xfrm>
          <a:prstGeom prst="rect">
            <a:avLst/>
          </a:prstGeom>
        </p:spPr>
        <p:txBody>
          <a:bodyPr wrap="square">
            <a:spAutoFit/>
          </a:bodyPr>
          <a:lstStyle/>
          <a:p>
            <a:r>
              <a:rPr lang="en-US" dirty="0"/>
              <a:t>The </a:t>
            </a:r>
            <a:r>
              <a:rPr lang="en-US" b="1" dirty="0" err="1"/>
              <a:t>ExtentTest</a:t>
            </a:r>
            <a:r>
              <a:rPr lang="en-US" dirty="0"/>
              <a:t> class contains methods for the following tasks:</a:t>
            </a:r>
          </a:p>
          <a:p>
            <a:endParaRPr lang="en-US" dirty="0"/>
          </a:p>
          <a:p>
            <a:pPr marL="285750" indent="-285750">
              <a:buClr>
                <a:srgbClr val="FF0000"/>
              </a:buClr>
              <a:buFont typeface="Arial" panose="020B0604020202020204" pitchFamily="34" charset="0"/>
              <a:buChar char="•"/>
            </a:pPr>
            <a:r>
              <a:rPr lang="en-US" dirty="0"/>
              <a:t>Creating tests</a:t>
            </a:r>
          </a:p>
          <a:p>
            <a:pPr marL="285750" indent="-285750">
              <a:buClr>
                <a:srgbClr val="FF0000"/>
              </a:buClr>
              <a:buFont typeface="Arial" panose="020B0604020202020204" pitchFamily="34" charset="0"/>
              <a:buChar char="•"/>
            </a:pPr>
            <a:r>
              <a:rPr lang="en-US" dirty="0"/>
              <a:t>Creating nodes</a:t>
            </a:r>
          </a:p>
          <a:p>
            <a:pPr marL="285750" indent="-285750">
              <a:buClr>
                <a:srgbClr val="FF0000"/>
              </a:buClr>
              <a:buFont typeface="Arial" panose="020B0604020202020204" pitchFamily="34" charset="0"/>
              <a:buChar char="•"/>
            </a:pPr>
            <a:r>
              <a:rPr lang="en-US" dirty="0"/>
              <a:t>Log test steps in the HTML report</a:t>
            </a:r>
          </a:p>
          <a:p>
            <a:pPr marL="285750" indent="-285750">
              <a:buClr>
                <a:srgbClr val="FF0000"/>
              </a:buClr>
              <a:buFont typeface="Arial" panose="020B0604020202020204" pitchFamily="34" charset="0"/>
              <a:buChar char="•"/>
            </a:pPr>
            <a:r>
              <a:rPr lang="en-US" dirty="0"/>
              <a:t>Assigning Device Category</a:t>
            </a:r>
          </a:p>
          <a:p>
            <a:pPr marL="285750" indent="-285750">
              <a:buClr>
                <a:srgbClr val="FF0000"/>
              </a:buClr>
              <a:buFont typeface="Arial" panose="020B0604020202020204" pitchFamily="34" charset="0"/>
              <a:buChar char="•"/>
            </a:pPr>
            <a:r>
              <a:rPr lang="en-US" dirty="0"/>
              <a:t>Adding Screen Capture from a Base64 String</a:t>
            </a:r>
          </a:p>
          <a:p>
            <a:pPr marL="285750" indent="-285750">
              <a:buClr>
                <a:srgbClr val="FF0000"/>
              </a:buClr>
              <a:buFont typeface="Arial" panose="020B0604020202020204" pitchFamily="34" charset="0"/>
              <a:buChar char="•"/>
            </a:pPr>
            <a:r>
              <a:rPr lang="en-US" dirty="0"/>
              <a:t>Adding Screen Capture from a local Path</a:t>
            </a:r>
          </a:p>
        </p:txBody>
      </p:sp>
    </p:spTree>
    <p:extLst>
      <p:ext uri="{BB962C8B-B14F-4D97-AF65-F5344CB8AC3E}">
        <p14:creationId xmlns:p14="http://schemas.microsoft.com/office/powerpoint/2010/main" val="508459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1C86D-6074-BE25-4043-808819094272}"/>
              </a:ext>
            </a:extLst>
          </p:cNvPr>
          <p:cNvSpPr>
            <a:spLocks noGrp="1"/>
          </p:cNvSpPr>
          <p:nvPr>
            <p:ph type="title"/>
          </p:nvPr>
        </p:nvSpPr>
        <p:spPr/>
        <p:txBody>
          <a:bodyPr/>
          <a:lstStyle/>
          <a:p>
            <a:r>
              <a:rPr lang="en-US" dirty="0"/>
              <a:t>Create the </a:t>
            </a:r>
            <a:r>
              <a:rPr lang="en-US" dirty="0" err="1"/>
              <a:t>ExtenReportHelper</a:t>
            </a:r>
            <a:r>
              <a:rPr lang="en-US" dirty="0"/>
              <a:t> class </a:t>
            </a:r>
          </a:p>
        </p:txBody>
      </p:sp>
      <p:pic>
        <p:nvPicPr>
          <p:cNvPr id="8" name="Picture 7">
            <a:extLst>
              <a:ext uri="{FF2B5EF4-FFF2-40B4-BE49-F238E27FC236}">
                <a16:creationId xmlns:a16="http://schemas.microsoft.com/office/drawing/2014/main" id="{AC17D8AE-2446-DE73-A568-7055A8F8A1F0}"/>
              </a:ext>
            </a:extLst>
          </p:cNvPr>
          <p:cNvPicPr>
            <a:picLocks noChangeAspect="1"/>
          </p:cNvPicPr>
          <p:nvPr/>
        </p:nvPicPr>
        <p:blipFill>
          <a:blip r:embed="rId2"/>
          <a:stretch>
            <a:fillRect/>
          </a:stretch>
        </p:blipFill>
        <p:spPr>
          <a:xfrm>
            <a:off x="439387" y="1470734"/>
            <a:ext cx="5387998" cy="3876084"/>
          </a:xfrm>
          <a:prstGeom prst="rect">
            <a:avLst/>
          </a:prstGeom>
        </p:spPr>
      </p:pic>
      <p:pic>
        <p:nvPicPr>
          <p:cNvPr id="10" name="Picture 9">
            <a:extLst>
              <a:ext uri="{FF2B5EF4-FFF2-40B4-BE49-F238E27FC236}">
                <a16:creationId xmlns:a16="http://schemas.microsoft.com/office/drawing/2014/main" id="{43F64E43-B917-425B-8925-9B271AB7CF9E}"/>
              </a:ext>
            </a:extLst>
          </p:cNvPr>
          <p:cNvPicPr>
            <a:picLocks noChangeAspect="1"/>
          </p:cNvPicPr>
          <p:nvPr/>
        </p:nvPicPr>
        <p:blipFill>
          <a:blip r:embed="rId3"/>
          <a:stretch>
            <a:fillRect/>
          </a:stretch>
        </p:blipFill>
        <p:spPr>
          <a:xfrm>
            <a:off x="6567055" y="1511181"/>
            <a:ext cx="5185558" cy="3835637"/>
          </a:xfrm>
          <a:prstGeom prst="rect">
            <a:avLst/>
          </a:prstGeom>
        </p:spPr>
      </p:pic>
    </p:spTree>
    <p:extLst>
      <p:ext uri="{BB962C8B-B14F-4D97-AF65-F5344CB8AC3E}">
        <p14:creationId xmlns:p14="http://schemas.microsoft.com/office/powerpoint/2010/main" val="2129255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Extent Report Usage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7" name="Picture 6">
            <a:extLst>
              <a:ext uri="{FF2B5EF4-FFF2-40B4-BE49-F238E27FC236}">
                <a16:creationId xmlns:a16="http://schemas.microsoft.com/office/drawing/2014/main" id="{001082BC-A644-8CEF-8185-6F806CE5D1C8}"/>
              </a:ext>
            </a:extLst>
          </p:cNvPr>
          <p:cNvPicPr>
            <a:picLocks noChangeAspect="1"/>
          </p:cNvPicPr>
          <p:nvPr/>
        </p:nvPicPr>
        <p:blipFill>
          <a:blip r:embed="rId3"/>
          <a:stretch>
            <a:fillRect/>
          </a:stretch>
        </p:blipFill>
        <p:spPr>
          <a:xfrm>
            <a:off x="1612033" y="816363"/>
            <a:ext cx="9239456" cy="5466430"/>
          </a:xfrm>
          <a:prstGeom prst="rect">
            <a:avLst/>
          </a:prstGeom>
        </p:spPr>
      </p:pic>
    </p:spTree>
    <p:extLst>
      <p:ext uri="{BB962C8B-B14F-4D97-AF65-F5344CB8AC3E}">
        <p14:creationId xmlns:p14="http://schemas.microsoft.com/office/powerpoint/2010/main" val="2462548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Sample Extend Report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7" name="Picture 6"/>
          <p:cNvPicPr>
            <a:picLocks noChangeAspect="1"/>
          </p:cNvPicPr>
          <p:nvPr/>
        </p:nvPicPr>
        <p:blipFill>
          <a:blip r:embed="rId3"/>
          <a:stretch>
            <a:fillRect/>
          </a:stretch>
        </p:blipFill>
        <p:spPr>
          <a:xfrm>
            <a:off x="715931" y="667917"/>
            <a:ext cx="11055409" cy="5418188"/>
          </a:xfrm>
          <a:prstGeom prst="rect">
            <a:avLst/>
          </a:prstGeom>
        </p:spPr>
      </p:pic>
    </p:spTree>
    <p:extLst>
      <p:ext uri="{BB962C8B-B14F-4D97-AF65-F5344CB8AC3E}">
        <p14:creationId xmlns:p14="http://schemas.microsoft.com/office/powerpoint/2010/main" val="72291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200400" y="951738"/>
              <a:ext cx="5852159" cy="3145535"/>
            </a:xfrm>
            <a:prstGeom prst="rect">
              <a:avLst/>
            </a:prstGeom>
          </p:spPr>
        </p:pic>
      </p:grpSp>
    </p:spTree>
    <p:extLst>
      <p:ext uri="{BB962C8B-B14F-4D97-AF65-F5344CB8AC3E}">
        <p14:creationId xmlns:p14="http://schemas.microsoft.com/office/powerpoint/2010/main" val="314622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Binding Methods within the Page Object Model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9" name="Picture 8"/>
          <p:cNvPicPr>
            <a:picLocks noChangeAspect="1"/>
          </p:cNvPicPr>
          <p:nvPr/>
        </p:nvPicPr>
        <p:blipFill>
          <a:blip r:embed="rId3"/>
          <a:stretch>
            <a:fillRect/>
          </a:stretch>
        </p:blipFill>
        <p:spPr>
          <a:xfrm>
            <a:off x="923922" y="3037970"/>
            <a:ext cx="8931779" cy="3348603"/>
          </a:xfrm>
          <a:prstGeom prst="rect">
            <a:avLst/>
          </a:prstGeom>
        </p:spPr>
      </p:pic>
      <p:pic>
        <p:nvPicPr>
          <p:cNvPr id="10" name="Picture 9"/>
          <p:cNvPicPr>
            <a:picLocks noChangeAspect="1"/>
          </p:cNvPicPr>
          <p:nvPr/>
        </p:nvPicPr>
        <p:blipFill>
          <a:blip r:embed="rId4"/>
          <a:stretch>
            <a:fillRect/>
          </a:stretch>
        </p:blipFill>
        <p:spPr>
          <a:xfrm>
            <a:off x="923922" y="800431"/>
            <a:ext cx="5305425" cy="2105025"/>
          </a:xfrm>
          <a:prstGeom prst="rect">
            <a:avLst/>
          </a:prstGeom>
        </p:spPr>
      </p:pic>
    </p:spTree>
    <p:extLst>
      <p:ext uri="{BB962C8B-B14F-4D97-AF65-F5344CB8AC3E}">
        <p14:creationId xmlns:p14="http://schemas.microsoft.com/office/powerpoint/2010/main" val="2805394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6935470" cy="408749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Implement</a:t>
            </a:r>
            <a:r>
              <a:rPr sz="2800" b="1" spc="-25" dirty="0">
                <a:solidFill>
                  <a:srgbClr val="313131"/>
                </a:solidFill>
                <a:latin typeface="Arial"/>
                <a:cs typeface="Arial"/>
              </a:rPr>
              <a:t> </a:t>
            </a:r>
            <a:r>
              <a:rPr sz="2800" b="1" dirty="0">
                <a:solidFill>
                  <a:srgbClr val="313131"/>
                </a:solidFill>
                <a:latin typeface="Arial"/>
                <a:cs typeface="Arial"/>
              </a:rPr>
              <a:t>the</a:t>
            </a:r>
            <a:r>
              <a:rPr sz="2800" b="1" spc="-10" dirty="0">
                <a:solidFill>
                  <a:srgbClr val="313131"/>
                </a:solidFill>
                <a:latin typeface="Arial"/>
                <a:cs typeface="Arial"/>
              </a:rPr>
              <a:t> </a:t>
            </a:r>
            <a:r>
              <a:rPr sz="2800" b="1" dirty="0">
                <a:solidFill>
                  <a:srgbClr val="313131"/>
                </a:solidFill>
                <a:latin typeface="Arial"/>
                <a:cs typeface="Arial"/>
              </a:rPr>
              <a:t>below</a:t>
            </a:r>
            <a:r>
              <a:rPr sz="2800" b="1" spc="-20" dirty="0">
                <a:solidFill>
                  <a:srgbClr val="313131"/>
                </a:solidFill>
                <a:latin typeface="Arial"/>
                <a:cs typeface="Arial"/>
              </a:rPr>
              <a:t> </a:t>
            </a:r>
            <a:r>
              <a:rPr sz="2800" b="1" dirty="0">
                <a:solidFill>
                  <a:srgbClr val="313131"/>
                </a:solidFill>
                <a:latin typeface="Arial"/>
                <a:cs typeface="Arial"/>
              </a:rPr>
              <a:t>test</a:t>
            </a:r>
            <a:r>
              <a:rPr sz="2800" b="1" spc="-5" dirty="0">
                <a:solidFill>
                  <a:srgbClr val="313131"/>
                </a:solidFill>
                <a:latin typeface="Arial"/>
                <a:cs typeface="Arial"/>
              </a:rPr>
              <a:t> </a:t>
            </a:r>
            <a:r>
              <a:rPr sz="2800" b="1" spc="-10" dirty="0">
                <a:solidFill>
                  <a:srgbClr val="313131"/>
                </a:solidFill>
                <a:latin typeface="Arial"/>
                <a:cs typeface="Arial"/>
              </a:rPr>
              <a:t>script</a:t>
            </a:r>
            <a:endParaRPr sz="2800" dirty="0">
              <a:latin typeface="Arial"/>
              <a:cs typeface="Arial"/>
            </a:endParaRPr>
          </a:p>
          <a:p>
            <a:pPr marL="469900">
              <a:lnSpc>
                <a:spcPct val="100000"/>
              </a:lnSpc>
              <a:spcBef>
                <a:spcPts val="39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spc="-70" dirty="0">
                <a:solidFill>
                  <a:srgbClr val="313131"/>
                </a:solidFill>
                <a:latin typeface="Arial"/>
                <a:cs typeface="Arial"/>
              </a:rPr>
              <a:t>Test</a:t>
            </a:r>
            <a:r>
              <a:rPr sz="2400" spc="-150" dirty="0">
                <a:solidFill>
                  <a:srgbClr val="313131"/>
                </a:solidFill>
                <a:latin typeface="Arial"/>
                <a:cs typeface="Arial"/>
              </a:rPr>
              <a:t> </a:t>
            </a:r>
            <a:r>
              <a:rPr sz="2400" dirty="0">
                <a:solidFill>
                  <a:srgbClr val="313131"/>
                </a:solidFill>
                <a:latin typeface="Arial"/>
                <a:cs typeface="Arial"/>
              </a:rPr>
              <a:t>Application</a:t>
            </a:r>
            <a:r>
              <a:rPr sz="2400" b="1" dirty="0">
                <a:solidFill>
                  <a:srgbClr val="313131"/>
                </a:solidFill>
                <a:latin typeface="Arial"/>
                <a:cs typeface="Arial"/>
              </a:rPr>
              <a:t>:</a:t>
            </a:r>
            <a:r>
              <a:rPr sz="2400" b="1" spc="-15" dirty="0">
                <a:solidFill>
                  <a:srgbClr val="313131"/>
                </a:solidFill>
                <a:latin typeface="Arial"/>
                <a:cs typeface="Arial"/>
              </a:rPr>
              <a:t> </a:t>
            </a:r>
            <a:r>
              <a:rPr sz="2400" u="sng" spc="-10" dirty="0">
                <a:solidFill>
                  <a:srgbClr val="E20613"/>
                </a:solidFill>
                <a:uFill>
                  <a:solidFill>
                    <a:srgbClr val="E20613"/>
                  </a:solidFill>
                </a:uFill>
                <a:latin typeface="Arial"/>
                <a:cs typeface="Arial"/>
              </a:rPr>
              <a:t>http://192.168.237.10:3000</a:t>
            </a:r>
            <a:endParaRPr sz="2400" dirty="0">
              <a:latin typeface="Arial"/>
              <a:cs typeface="Arial"/>
            </a:endParaRPr>
          </a:p>
          <a:p>
            <a:pPr marL="469900">
              <a:lnSpc>
                <a:spcPct val="100000"/>
              </a:lnSpc>
              <a:spcBef>
                <a:spcPts val="50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dirty="0">
                <a:solidFill>
                  <a:srgbClr val="313131"/>
                </a:solidFill>
                <a:latin typeface="Arial"/>
                <a:cs typeface="Arial"/>
              </a:rPr>
              <a:t>Account</a:t>
            </a:r>
            <a:r>
              <a:rPr sz="2400" spc="-3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name:</a:t>
            </a:r>
            <a:r>
              <a:rPr sz="2400" spc="-140" dirty="0">
                <a:solidFill>
                  <a:srgbClr val="313131"/>
                </a:solidFill>
                <a:latin typeface="Arial"/>
                <a:cs typeface="Arial"/>
              </a:rPr>
              <a:t> </a:t>
            </a:r>
            <a:r>
              <a:rPr sz="2400" dirty="0">
                <a:solidFill>
                  <a:srgbClr val="313131"/>
                </a:solidFill>
                <a:latin typeface="Arial"/>
                <a:cs typeface="Arial"/>
              </a:rPr>
              <a:t>Admin2Pass,</a:t>
            </a:r>
            <a:r>
              <a:rPr sz="2400" spc="-15" dirty="0">
                <a:solidFill>
                  <a:srgbClr val="313131"/>
                </a:solidFill>
                <a:latin typeface="Arial"/>
                <a:cs typeface="Arial"/>
              </a:rPr>
              <a:t> </a:t>
            </a:r>
            <a:r>
              <a:rPr sz="2400" spc="-10" dirty="0">
                <a:solidFill>
                  <a:srgbClr val="313131"/>
                </a:solidFill>
                <a:latin typeface="Arial"/>
                <a:cs typeface="Arial"/>
              </a:rPr>
              <a:t>qp$#tGu^)</a:t>
            </a:r>
            <a:endParaRPr sz="2400" dirty="0">
              <a:latin typeface="Arial"/>
              <a:cs typeface="Arial"/>
            </a:endParaRPr>
          </a:p>
          <a:p>
            <a:pPr marL="241300" indent="-228600">
              <a:lnSpc>
                <a:spcPct val="100000"/>
              </a:lnSpc>
              <a:spcBef>
                <a:spcPts val="434"/>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1:</a:t>
            </a:r>
            <a:r>
              <a:rPr sz="2800" b="1" spc="-5" dirty="0">
                <a:solidFill>
                  <a:srgbClr val="313131"/>
                </a:solidFill>
                <a:latin typeface="Arial"/>
                <a:cs typeface="Arial"/>
              </a:rPr>
              <a:t> </a:t>
            </a:r>
            <a:r>
              <a:rPr sz="2800" b="1" dirty="0">
                <a:solidFill>
                  <a:srgbClr val="313131"/>
                </a:solidFill>
                <a:latin typeface="Arial"/>
                <a:cs typeface="Arial"/>
              </a:rPr>
              <a:t>Create</a:t>
            </a:r>
            <a:r>
              <a:rPr sz="2800" b="1" spc="-5" dirty="0">
                <a:solidFill>
                  <a:srgbClr val="313131"/>
                </a:solidFill>
                <a:latin typeface="Arial"/>
                <a:cs typeface="Arial"/>
              </a:rPr>
              <a:t> </a:t>
            </a:r>
            <a:r>
              <a:rPr sz="2800" b="1" dirty="0">
                <a:solidFill>
                  <a:srgbClr val="313131"/>
                </a:solidFill>
                <a:latin typeface="Arial"/>
                <a:cs typeface="Arial"/>
              </a:rPr>
              <a:t>new</a:t>
            </a:r>
            <a:r>
              <a:rPr sz="2800" b="1" spc="-10" dirty="0">
                <a:solidFill>
                  <a:srgbClr val="313131"/>
                </a:solidFill>
                <a:latin typeface="Arial"/>
                <a:cs typeface="Arial"/>
              </a:rPr>
              <a:t> project</a:t>
            </a:r>
            <a:endParaRPr sz="2800" dirty="0">
              <a:latin typeface="Arial"/>
              <a:cs typeface="Arial"/>
            </a:endParaRPr>
          </a:p>
          <a:p>
            <a:pPr marL="927100" lvl="1" indent="-457200">
              <a:lnSpc>
                <a:spcPct val="100000"/>
              </a:lnSpc>
              <a:spcBef>
                <a:spcPts val="40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dirty="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And</a:t>
            </a:r>
            <a:r>
              <a:rPr sz="2400" spc="-1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Create Project</a:t>
            </a:r>
            <a:r>
              <a:rPr sz="2400" spc="-10" dirty="0">
                <a:solidFill>
                  <a:srgbClr val="313131"/>
                </a:solidFill>
                <a:latin typeface="Arial"/>
                <a:cs typeface="Arial"/>
              </a:rPr>
              <a:t> </a:t>
            </a:r>
            <a:r>
              <a:rPr sz="2400" spc="-20" dirty="0">
                <a:solidFill>
                  <a:srgbClr val="313131"/>
                </a:solidFill>
                <a:latin typeface="Arial"/>
                <a:cs typeface="Arial"/>
              </a:rPr>
              <a:t>page</a:t>
            </a:r>
            <a:endParaRPr sz="2400" dirty="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 fills</a:t>
            </a:r>
            <a:r>
              <a:rPr sz="2400" spc="-20" dirty="0">
                <a:solidFill>
                  <a:srgbClr val="313131"/>
                </a:solidFill>
                <a:latin typeface="Arial"/>
                <a:cs typeface="Arial"/>
              </a:rPr>
              <a:t> </a:t>
            </a:r>
            <a:r>
              <a:rPr sz="2400" dirty="0">
                <a:solidFill>
                  <a:srgbClr val="313131"/>
                </a:solidFill>
                <a:latin typeface="Arial"/>
                <a:cs typeface="Arial"/>
              </a:rPr>
              <a:t>in</a:t>
            </a:r>
            <a:r>
              <a:rPr sz="2400" spc="-10" dirty="0">
                <a:solidFill>
                  <a:srgbClr val="313131"/>
                </a:solidFill>
                <a:latin typeface="Arial"/>
                <a:cs typeface="Arial"/>
              </a:rPr>
              <a:t> </a:t>
            </a:r>
            <a:r>
              <a:rPr sz="2400" dirty="0">
                <a:solidFill>
                  <a:srgbClr val="313131"/>
                </a:solidFill>
                <a:latin typeface="Arial"/>
                <a:cs typeface="Arial"/>
              </a:rPr>
              <a:t>all</a:t>
            </a:r>
            <a:r>
              <a:rPr sz="2400" spc="-5" dirty="0">
                <a:solidFill>
                  <a:srgbClr val="313131"/>
                </a:solidFill>
                <a:latin typeface="Arial"/>
                <a:cs typeface="Arial"/>
              </a:rPr>
              <a:t> </a:t>
            </a:r>
            <a:r>
              <a:rPr sz="2400" dirty="0">
                <a:solidFill>
                  <a:srgbClr val="313131"/>
                </a:solidFill>
                <a:latin typeface="Arial"/>
                <a:cs typeface="Arial"/>
              </a:rPr>
              <a:t>project </a:t>
            </a:r>
            <a:r>
              <a:rPr sz="2400" spc="-10" dirty="0">
                <a:solidFill>
                  <a:srgbClr val="313131"/>
                </a:solidFill>
                <a:latin typeface="Arial"/>
                <a:cs typeface="Arial"/>
              </a:rPr>
              <a:t>information</a:t>
            </a:r>
            <a:endParaRPr sz="2400" dirty="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Create</a:t>
            </a:r>
            <a:r>
              <a:rPr sz="2400" spc="-5" dirty="0">
                <a:solidFill>
                  <a:srgbClr val="313131"/>
                </a:solidFill>
                <a:latin typeface="Arial"/>
                <a:cs typeface="Arial"/>
              </a:rPr>
              <a:t> </a:t>
            </a:r>
            <a:r>
              <a:rPr sz="2400" spc="-10" dirty="0">
                <a:solidFill>
                  <a:srgbClr val="313131"/>
                </a:solidFill>
                <a:latin typeface="Arial"/>
                <a:cs typeface="Arial"/>
              </a:rPr>
              <a:t>button</a:t>
            </a:r>
            <a:endParaRPr sz="2400" dirty="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10" dirty="0">
                <a:solidFill>
                  <a:srgbClr val="313131"/>
                </a:solidFill>
                <a:latin typeface="Arial"/>
                <a:cs typeface="Arial"/>
              </a:rPr>
              <a:t> </a:t>
            </a:r>
            <a:r>
              <a:rPr sz="2400" dirty="0">
                <a:solidFill>
                  <a:srgbClr val="313131"/>
                </a:solidFill>
                <a:latin typeface="Arial"/>
                <a:cs typeface="Arial"/>
              </a:rPr>
              <a:t>information</a:t>
            </a:r>
            <a:r>
              <a:rPr sz="2400" spc="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project</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spc="-10" dirty="0">
                <a:solidFill>
                  <a:srgbClr val="313131"/>
                </a:solidFill>
                <a:latin typeface="Arial"/>
                <a:cs typeface="Arial"/>
              </a:rPr>
              <a:t>shown.</a:t>
            </a:r>
            <a:endParaRPr sz="2400" dirty="0">
              <a:latin typeface="Arial"/>
              <a:cs typeface="Arial"/>
            </a:endParaRPr>
          </a:p>
        </p:txBody>
      </p:sp>
    </p:spTree>
    <p:extLst>
      <p:ext uri="{BB962C8B-B14F-4D97-AF65-F5344CB8AC3E}">
        <p14:creationId xmlns:p14="http://schemas.microsoft.com/office/powerpoint/2010/main" val="825439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9192260" cy="267525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2:</a:t>
            </a:r>
            <a:r>
              <a:rPr sz="2800" b="1" spc="-5" dirty="0">
                <a:solidFill>
                  <a:srgbClr val="313131"/>
                </a:solidFill>
                <a:latin typeface="Arial"/>
                <a:cs typeface="Arial"/>
              </a:rPr>
              <a:t> </a:t>
            </a:r>
            <a:r>
              <a:rPr sz="2800" b="1" dirty="0">
                <a:solidFill>
                  <a:srgbClr val="313131"/>
                </a:solidFill>
                <a:latin typeface="Arial"/>
                <a:cs typeface="Arial"/>
              </a:rPr>
              <a:t>Search</a:t>
            </a:r>
            <a:r>
              <a:rPr sz="2800" b="1" spc="-15" dirty="0">
                <a:solidFill>
                  <a:srgbClr val="313131"/>
                </a:solidFill>
                <a:latin typeface="Arial"/>
                <a:cs typeface="Arial"/>
              </a:rPr>
              <a:t> </a:t>
            </a:r>
            <a:r>
              <a:rPr sz="2800" b="1" spc="-10" dirty="0">
                <a:solidFill>
                  <a:srgbClr val="313131"/>
                </a:solidFill>
                <a:latin typeface="Arial"/>
                <a:cs typeface="Arial"/>
              </a:rPr>
              <a:t>project</a:t>
            </a:r>
            <a:endParaRPr sz="2800">
              <a:latin typeface="Arial"/>
              <a:cs typeface="Arial"/>
            </a:endParaRPr>
          </a:p>
          <a:p>
            <a:pPr marL="927100" lvl="1" indent="-457200">
              <a:lnSpc>
                <a:spcPct val="100000"/>
              </a:lnSpc>
              <a:spcBef>
                <a:spcPts val="39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Search</a:t>
            </a:r>
            <a:r>
              <a:rPr sz="2400" spc="-5" dirty="0">
                <a:solidFill>
                  <a:srgbClr val="313131"/>
                </a:solidFill>
                <a:latin typeface="Arial"/>
                <a:cs typeface="Arial"/>
              </a:rPr>
              <a:t> </a:t>
            </a:r>
            <a:r>
              <a:rPr sz="2400" dirty="0">
                <a:solidFill>
                  <a:srgbClr val="313131"/>
                </a:solidFill>
                <a:latin typeface="Arial"/>
                <a:cs typeface="Arial"/>
              </a:rPr>
              <a:t>Project</a:t>
            </a:r>
            <a:r>
              <a:rPr sz="2400" spc="-5" dirty="0">
                <a:solidFill>
                  <a:srgbClr val="313131"/>
                </a:solidFill>
                <a:latin typeface="Arial"/>
                <a:cs typeface="Arial"/>
              </a:rPr>
              <a:t> </a:t>
            </a:r>
            <a:r>
              <a:rPr sz="2400" spc="-20" dirty="0">
                <a:solidFill>
                  <a:srgbClr val="313131"/>
                </a:solidFill>
                <a:latin typeface="Arial"/>
                <a:cs typeface="Arial"/>
              </a:rPr>
              <a:t>page</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applies</a:t>
            </a:r>
            <a:r>
              <a:rPr sz="2400" spc="5" dirty="0">
                <a:solidFill>
                  <a:srgbClr val="313131"/>
                </a:solidFill>
                <a:latin typeface="Arial"/>
                <a:cs typeface="Arial"/>
              </a:rPr>
              <a:t> </a:t>
            </a:r>
            <a:r>
              <a:rPr sz="2400" dirty="0">
                <a:solidFill>
                  <a:srgbClr val="313131"/>
                </a:solidFill>
                <a:latin typeface="Arial"/>
                <a:cs typeface="Arial"/>
              </a:rPr>
              <a:t>some</a:t>
            </a:r>
            <a:r>
              <a:rPr sz="2400" spc="-15"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criteria</a:t>
            </a:r>
            <a:endParaRPr sz="240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And</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button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20" dirty="0">
                <a:solidFill>
                  <a:srgbClr val="313131"/>
                </a:solidFill>
                <a:latin typeface="Arial"/>
                <a:cs typeface="Arial"/>
              </a:rPr>
              <a:t> </a:t>
            </a:r>
            <a:r>
              <a:rPr sz="2400" dirty="0">
                <a:solidFill>
                  <a:srgbClr val="313131"/>
                </a:solidFill>
                <a:latin typeface="Arial"/>
                <a:cs typeface="Arial"/>
              </a:rPr>
              <a:t>projects matched</a:t>
            </a:r>
            <a:r>
              <a:rPr sz="2400" spc="-10" dirty="0">
                <a:solidFill>
                  <a:srgbClr val="313131"/>
                </a:solidFill>
                <a:latin typeface="Arial"/>
                <a:cs typeface="Arial"/>
              </a:rPr>
              <a:t> </a:t>
            </a:r>
            <a:r>
              <a:rPr sz="2400" dirty="0">
                <a:solidFill>
                  <a:srgbClr val="313131"/>
                </a:solidFill>
                <a:latin typeface="Arial"/>
                <a:cs typeface="Arial"/>
              </a:rPr>
              <a:t>with</a:t>
            </a:r>
            <a:r>
              <a:rPr sz="2400" spc="-20" dirty="0">
                <a:solidFill>
                  <a:srgbClr val="313131"/>
                </a:solidFill>
                <a:latin typeface="Arial"/>
                <a:cs typeface="Arial"/>
              </a:rPr>
              <a:t> </a:t>
            </a:r>
            <a:r>
              <a:rPr sz="2400" dirty="0">
                <a:solidFill>
                  <a:srgbClr val="313131"/>
                </a:solidFill>
                <a:latin typeface="Arial"/>
                <a:cs typeface="Arial"/>
              </a:rPr>
              <a:t>input</a:t>
            </a:r>
            <a:r>
              <a:rPr sz="2400" spc="-10" dirty="0">
                <a:solidFill>
                  <a:srgbClr val="313131"/>
                </a:solidFill>
                <a:latin typeface="Arial"/>
                <a:cs typeface="Arial"/>
              </a:rPr>
              <a:t> </a:t>
            </a:r>
            <a:r>
              <a:rPr sz="2400" dirty="0">
                <a:solidFill>
                  <a:srgbClr val="313131"/>
                </a:solidFill>
                <a:latin typeface="Arial"/>
                <a:cs typeface="Arial"/>
              </a:rPr>
              <a:t>criteria</a:t>
            </a:r>
            <a:r>
              <a:rPr sz="2400" spc="-10" dirty="0">
                <a:solidFill>
                  <a:srgbClr val="313131"/>
                </a:solidFill>
                <a:latin typeface="Arial"/>
                <a:cs typeface="Arial"/>
              </a:rPr>
              <a:t> </a:t>
            </a:r>
            <a:r>
              <a:rPr sz="2400" dirty="0">
                <a:solidFill>
                  <a:srgbClr val="313131"/>
                </a:solidFill>
                <a:latin typeface="Arial"/>
                <a:cs typeface="Arial"/>
              </a:rPr>
              <a:t>will</a:t>
            </a:r>
            <a:r>
              <a:rPr sz="2400" spc="-10" dirty="0">
                <a:solidFill>
                  <a:srgbClr val="313131"/>
                </a:solidFill>
                <a:latin typeface="Arial"/>
                <a:cs typeface="Arial"/>
              </a:rPr>
              <a:t> </a:t>
            </a:r>
            <a:r>
              <a:rPr sz="2400" dirty="0">
                <a:solidFill>
                  <a:srgbClr val="313131"/>
                </a:solidFill>
                <a:latin typeface="Arial"/>
                <a:cs typeface="Arial"/>
              </a:rPr>
              <a:t>be</a:t>
            </a:r>
            <a:r>
              <a:rPr sz="2400" spc="-15" dirty="0">
                <a:solidFill>
                  <a:srgbClr val="313131"/>
                </a:solidFill>
                <a:latin typeface="Arial"/>
                <a:cs typeface="Arial"/>
              </a:rPr>
              <a:t> </a:t>
            </a:r>
            <a:r>
              <a:rPr sz="2400" spc="-10" dirty="0">
                <a:solidFill>
                  <a:srgbClr val="313131"/>
                </a:solidFill>
                <a:latin typeface="Arial"/>
                <a:cs typeface="Arial"/>
              </a:rPr>
              <a:t>displayed.</a:t>
            </a:r>
            <a:endParaRPr sz="2400">
              <a:latin typeface="Arial"/>
              <a:cs typeface="Arial"/>
            </a:endParaRPr>
          </a:p>
        </p:txBody>
      </p:sp>
    </p:spTree>
    <p:extLst>
      <p:ext uri="{BB962C8B-B14F-4D97-AF65-F5344CB8AC3E}">
        <p14:creationId xmlns:p14="http://schemas.microsoft.com/office/powerpoint/2010/main" val="2864793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References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667917"/>
            <a:ext cx="8398453" cy="1477328"/>
          </a:xfrm>
          <a:prstGeom prst="rect">
            <a:avLst/>
          </a:prstGeom>
        </p:spPr>
        <p:txBody>
          <a:bodyPr wrap="none">
            <a:spAutoFit/>
          </a:bodyPr>
          <a:lstStyle/>
          <a:p>
            <a:pPr marL="285750" indent="-285750">
              <a:buFont typeface="Wingdings" panose="05000000000000000000" pitchFamily="2" charset="2"/>
              <a:buChar char="q"/>
            </a:pPr>
            <a:r>
              <a:rPr lang="en-US" dirty="0">
                <a:hlinkClick r:id="rId3"/>
              </a:rPr>
              <a:t>https://www.newtonsoft.com/json</a:t>
            </a:r>
            <a:endParaRPr lang="en-US" dirty="0"/>
          </a:p>
          <a:p>
            <a:pPr marL="285750" indent="-285750">
              <a:buFont typeface="Wingdings" panose="05000000000000000000" pitchFamily="2" charset="2"/>
              <a:buChar char="q"/>
            </a:pPr>
            <a:r>
              <a:rPr lang="en-US" dirty="0">
                <a:hlinkClick r:id="rId4"/>
              </a:rPr>
              <a:t>https://github.com/DapperLib/Dapper</a:t>
            </a:r>
            <a:endParaRPr lang="en-US" dirty="0"/>
          </a:p>
          <a:p>
            <a:pPr marL="285750" indent="-285750">
              <a:buFont typeface="Wingdings" panose="05000000000000000000" pitchFamily="2" charset="2"/>
              <a:buChar char="q"/>
            </a:pPr>
            <a:r>
              <a:rPr lang="en-US" dirty="0">
                <a:hlinkClick r:id="rId5"/>
              </a:rPr>
              <a:t>https://www.extentreports.com/</a:t>
            </a:r>
            <a:endParaRPr lang="en-US" dirty="0"/>
          </a:p>
          <a:p>
            <a:pPr marL="285750" indent="-285750">
              <a:buFont typeface="Wingdings" panose="05000000000000000000" pitchFamily="2" charset="2"/>
              <a:buChar char="q"/>
            </a:pPr>
            <a:r>
              <a:rPr lang="en-US" dirty="0">
                <a:hlinkClick r:id="rId6"/>
              </a:rPr>
              <a:t>https://www.nuget.org/packages/Newtonsoft.Json/13.0.2-beta2</a:t>
            </a:r>
            <a:endParaRPr lang="en-US" dirty="0"/>
          </a:p>
          <a:p>
            <a:pPr marL="285750" indent="-285750">
              <a:buFont typeface="Wingdings" panose="05000000000000000000" pitchFamily="2" charset="2"/>
              <a:buChar char="q"/>
            </a:pPr>
            <a:r>
              <a:rPr lang="en-US" dirty="0">
                <a:hlinkClick r:id="rId7"/>
              </a:rPr>
              <a:t>https://docs.nunit.org/articles/nunit/writing-tests/attributes/testcasesource.html</a:t>
            </a:r>
            <a:endParaRPr lang="en-US" dirty="0"/>
          </a:p>
        </p:txBody>
      </p:sp>
    </p:spTree>
    <p:extLst>
      <p:ext uri="{BB962C8B-B14F-4D97-AF65-F5344CB8AC3E}">
        <p14:creationId xmlns:p14="http://schemas.microsoft.com/office/powerpoint/2010/main" val="512985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51907" y="2998474"/>
            <a:ext cx="4183478" cy="861907"/>
          </a:xfrm>
        </p:spPr>
        <p:txBody>
          <a:bodyPr>
            <a:normAutofit fontScale="90000"/>
          </a:bodyPr>
          <a:lstStyle/>
          <a:p>
            <a:pPr lvl="0"/>
            <a:r>
              <a:rPr lang="en-US" dirty="0"/>
              <a:t>THANK YOU</a:t>
            </a:r>
            <a:br>
              <a:rPr lang="en-US" dirty="0">
                <a:solidFill>
                  <a:srgbClr val="E30613"/>
                </a:solidFill>
              </a:rPr>
            </a:br>
            <a:endParaRPr lang="en-US" dirty="0"/>
          </a:p>
        </p:txBody>
      </p:sp>
    </p:spTree>
    <p:extLst>
      <p:ext uri="{BB962C8B-B14F-4D97-AF65-F5344CB8AC3E}">
        <p14:creationId xmlns:p14="http://schemas.microsoft.com/office/powerpoint/2010/main" val="325560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Conclusion</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714083"/>
            <a:ext cx="10639428" cy="1477328"/>
          </a:xfrm>
          <a:prstGeom prst="rect">
            <a:avLst/>
          </a:prstGeom>
        </p:spPr>
        <p:txBody>
          <a:bodyPr wrap="square">
            <a:spAutoFit/>
          </a:bodyPr>
          <a:lstStyle/>
          <a:p>
            <a:r>
              <a:rPr lang="en-US" dirty="0"/>
              <a:t>Page Object Model make it easy to model web pages in Selenium and test them automatically and make the life of both developers and QCs much more simpler.</a:t>
            </a:r>
          </a:p>
          <a:p>
            <a:endParaRPr lang="en-US" dirty="0"/>
          </a:p>
          <a:p>
            <a:r>
              <a:rPr lang="en-US" dirty="0"/>
              <a:t>By abstracting away user interactions in your page object models and keeping your test routines light and simple, you can adapt your test suite to changing requirements with little effort.</a:t>
            </a:r>
          </a:p>
        </p:txBody>
      </p:sp>
    </p:spTree>
    <p:extLst>
      <p:ext uri="{BB962C8B-B14F-4D97-AF65-F5344CB8AC3E}">
        <p14:creationId xmlns:p14="http://schemas.microsoft.com/office/powerpoint/2010/main" val="126242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07201" y="2278878"/>
            <a:ext cx="10515600" cy="538696"/>
          </a:xfrm>
        </p:spPr>
        <p:txBody>
          <a:bodyPr/>
          <a:lstStyle/>
          <a:p>
            <a:pPr>
              <a:lnSpc>
                <a:spcPct val="150000"/>
              </a:lnSpc>
              <a:spcBef>
                <a:spcPts val="200"/>
              </a:spcBef>
            </a:pPr>
            <a:r>
              <a:rPr lang="en-US" sz="7200" dirty="0"/>
              <a:t>Web Object</a:t>
            </a:r>
          </a:p>
        </p:txBody>
      </p:sp>
    </p:spTree>
    <p:extLst>
      <p:ext uri="{BB962C8B-B14F-4D97-AF65-F5344CB8AC3E}">
        <p14:creationId xmlns:p14="http://schemas.microsoft.com/office/powerpoint/2010/main" val="2170997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Web Object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923922" y="667917"/>
            <a:ext cx="9539476" cy="5132808"/>
          </a:xfrm>
          <a:prstGeom prst="rect">
            <a:avLst/>
          </a:prstGeom>
        </p:spPr>
      </p:pic>
      <p:sp>
        <p:nvSpPr>
          <p:cNvPr id="5" name="Rectangle 4"/>
          <p:cNvSpPr/>
          <p:nvPr/>
        </p:nvSpPr>
        <p:spPr>
          <a:xfrm>
            <a:off x="3752850" y="1724025"/>
            <a:ext cx="6086475" cy="12287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52850" y="3491447"/>
            <a:ext cx="6086475" cy="116183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64662" y="4739321"/>
            <a:ext cx="5673978" cy="6759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66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Web Object Class</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923921" y="667917"/>
            <a:ext cx="10746867" cy="3675483"/>
          </a:xfrm>
          <a:prstGeom prst="rect">
            <a:avLst/>
          </a:prstGeom>
        </p:spPr>
      </p:pic>
    </p:spTree>
    <p:extLst>
      <p:ext uri="{BB962C8B-B14F-4D97-AF65-F5344CB8AC3E}">
        <p14:creationId xmlns:p14="http://schemas.microsoft.com/office/powerpoint/2010/main" val="3251585650"/>
      </p:ext>
    </p:extLst>
  </p:cSld>
  <p:clrMapOvr>
    <a:masterClrMapping/>
  </p:clrMapOvr>
</p:sld>
</file>

<file path=ppt/theme/theme1.xml><?xml version="1.0" encoding="utf-8"?>
<a:theme xmlns:a="http://schemas.openxmlformats.org/drawingml/2006/main" name="HNVN_TR_coursecode_CourseName_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66BF0BCDCA9B41BBFC76AD9C46C30E" ma:contentTypeVersion="12" ma:contentTypeDescription="Create a new document." ma:contentTypeScope="" ma:versionID="d0765c8f016296d20fc6cb9218766b77">
  <xsd:schema xmlns:xsd="http://www.w3.org/2001/XMLSchema" xmlns:xs="http://www.w3.org/2001/XMLSchema" xmlns:p="http://schemas.microsoft.com/office/2006/metadata/properties" xmlns:ns2="4e94da67-9547-4388-9b05-edeadf279a99" xmlns:ns3="63b28297-ddb5-4c90-8cbd-95d7c0d1c988" targetNamespace="http://schemas.microsoft.com/office/2006/metadata/properties" ma:root="true" ma:fieldsID="b9158df823e2a45e985c5b966ea49201" ns2:_="" ns3:_="">
    <xsd:import namespace="4e94da67-9547-4388-9b05-edeadf279a99"/>
    <xsd:import namespace="63b28297-ddb5-4c90-8cbd-95d7c0d1c98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94da67-9547-4388-9b05-edeadf279a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b28297-ddb5-4c90-8cbd-95d7c0d1c9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792B5E-599F-404E-BDB6-B5668146D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94da67-9547-4388-9b05-edeadf279a99"/>
    <ds:schemaRef ds:uri="63b28297-ddb5-4c90-8cbd-95d7c0d1c9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A66C3307-F054-4959-9144-4D96D0E24931}">
  <ds:schemaRefs>
    <ds:schemaRef ds:uri="http://www.w3.org/XML/1998/namespace"/>
    <ds:schemaRef ds:uri="http://purl.org/dc/terms/"/>
    <ds:schemaRef ds:uri="4e94da67-9547-4388-9b05-edeadf279a99"/>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63b28297-ddb5-4c90-8cbd-95d7c0d1c98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7263</TotalTime>
  <Words>1616</Words>
  <Application>Microsoft Office PowerPoint</Application>
  <PresentationFormat>Widescreen</PresentationFormat>
  <Paragraphs>181</Paragraphs>
  <Slides>53</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LucidaGrande</vt:lpstr>
      <vt:lpstr>Wingdings</vt:lpstr>
      <vt:lpstr>HNVN_TR_coursecode_CourseName_Presentation</vt:lpstr>
      <vt:lpstr>Selenium with Nunit (cont.)</vt:lpstr>
      <vt:lpstr>Agenda</vt:lpstr>
      <vt:lpstr>Optimizing Page  Object Model</vt:lpstr>
      <vt:lpstr>Binding Methods within the Page Object Model Class</vt:lpstr>
      <vt:lpstr>Binding Methods within the Page Object Model Class</vt:lpstr>
      <vt:lpstr>Conclusion</vt:lpstr>
      <vt:lpstr>Web Object</vt:lpstr>
      <vt:lpstr>Web Object</vt:lpstr>
      <vt:lpstr>Web Object Class</vt:lpstr>
      <vt:lpstr>Update Page class</vt:lpstr>
      <vt:lpstr>Result</vt:lpstr>
      <vt:lpstr>Browser Factory</vt:lpstr>
      <vt:lpstr>Factory Design Pattern</vt:lpstr>
      <vt:lpstr>Implementation of Browser Factory</vt:lpstr>
      <vt:lpstr>PowerPoint Presentation</vt:lpstr>
      <vt:lpstr>Driver Manager</vt:lpstr>
      <vt:lpstr>Why we use Driver manager ?</vt:lpstr>
      <vt:lpstr>Installation of Driver manager </vt:lpstr>
      <vt:lpstr>Usage </vt:lpstr>
      <vt:lpstr>Implementation of Driver manager </vt:lpstr>
      <vt:lpstr>Manage And Read Configurations </vt:lpstr>
      <vt:lpstr>Context </vt:lpstr>
      <vt:lpstr>appsettings.json </vt:lpstr>
      <vt:lpstr>Copy appsettings.json file to Output Directory</vt:lpstr>
      <vt:lpstr>Create function to read and get value from appsettings file</vt:lpstr>
      <vt:lpstr>Read Configuration file before all test runs</vt:lpstr>
      <vt:lpstr>Usage</vt:lpstr>
      <vt:lpstr>Data Driven  Testing </vt:lpstr>
      <vt:lpstr>What is Data Driven Testing? </vt:lpstr>
      <vt:lpstr>Test Case </vt:lpstr>
      <vt:lpstr>TestCaseSource</vt:lpstr>
      <vt:lpstr>Selenium Data-Driven Testing Using Excel File</vt:lpstr>
      <vt:lpstr>Read and Write Excel Using OLEDB</vt:lpstr>
      <vt:lpstr>Dapper</vt:lpstr>
      <vt:lpstr>Create DapperExtension class to query and return data as a Dictionary</vt:lpstr>
      <vt:lpstr>Create ExcelHelper class to read data from Excel file</vt:lpstr>
      <vt:lpstr>Integrate with TestCaseSource attribute</vt:lpstr>
      <vt:lpstr>Selenium Data-Driven Testing Using Json</vt:lpstr>
      <vt:lpstr>Homework</vt:lpstr>
      <vt:lpstr>Extend Report </vt:lpstr>
      <vt:lpstr>Extend Report</vt:lpstr>
      <vt:lpstr>Advantages of Extend Report</vt:lpstr>
      <vt:lpstr>Installation of Extend Report</vt:lpstr>
      <vt:lpstr>The ‘ExtentReports’ class</vt:lpstr>
      <vt:lpstr>The ‘ExtentTest’ Class</vt:lpstr>
      <vt:lpstr>Create the ExtenReportHelper class </vt:lpstr>
      <vt:lpstr>Extent Report Usage</vt:lpstr>
      <vt:lpstr>Sample Extend Report</vt:lpstr>
      <vt:lpstr>PowerPoint Presentation</vt:lpstr>
      <vt:lpstr>Homework</vt:lpstr>
      <vt:lpstr>Homework</vt:lpstr>
      <vt:lpstr>References</vt:lpstr>
      <vt:lpstr>THANK YOU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Pham Binh Trong</dc:creator>
  <cp:lastModifiedBy>Tien Nguyen Anh</cp:lastModifiedBy>
  <cp:revision>659</cp:revision>
  <dcterms:created xsi:type="dcterms:W3CDTF">2020-04-13T10:42:04Z</dcterms:created>
  <dcterms:modified xsi:type="dcterms:W3CDTF">2024-04-25T09:56:42Z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0x0101000866BF0BCDCA9B41BBFC76AD9C46C30E</vt:lpwstr>
  </property>
  <property fmtid="{D5CDD505-2E9C-101B-9397-08002B2CF9AE}" pid="3" name="Order">
    <vt:r8>2154200</vt:r8>
  </property>
  <property fmtid="{D5CDD505-2E9C-101B-9397-08002B2CF9AE}" pid="4" name="_SourceUrl">
    <vt:lpwstr/>
  </property>
  <property fmtid="{D5CDD505-2E9C-101B-9397-08002B2CF9AE}" pid="5" name="ComplianceAssetId">
    <vt:lpwstr/>
  </property>
</Properties>
</file>